
<file path=[Content_Types].xml><?xml version="1.0" encoding="utf-8"?>
<Types xmlns="http://schemas.openxmlformats.org/package/2006/content-types">
  <Override PartName="/ppt/notesSlides/notesSlide2.xml" ContentType="application/vnd.openxmlformats-officedocument.presentationml.notesSlide+xml"/>
  <Override PartName="/ppt/tags/tag8.xml" ContentType="application/vnd.openxmlformats-officedocument.presentationml.tags+xml"/>
  <Override PartName="/ppt/tags/tag104.xml" ContentType="application/vnd.openxmlformats-officedocument.presentationml.tags+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tags/tag89.xml" ContentType="application/vnd.openxmlformats-officedocument.presentationml.tags+xml"/>
  <Override PartName="/ppt/tags/tag111.xml" ContentType="application/vnd.openxmlformats-officedocument.presentationml.tags+xml"/>
  <Override PartName="/ppt/theme/theme1.xml" ContentType="application/vnd.openxmlformats-officedocument.theme+xml"/>
  <Override PartName="/ppt/slideLayouts/slideLayout2.xml" ContentType="application/vnd.openxmlformats-officedocument.presentationml.slideLayout+xml"/>
  <Override PartName="/ppt/tags/tag49.xml" ContentType="application/vnd.openxmlformats-officedocument.presentationml.tags+xml"/>
  <Override PartName="/ppt/tags/tag78.xml" ContentType="application/vnd.openxmlformats-officedocument.presentationml.tags+xml"/>
  <Override PartName="/ppt/tags/tag96.xml" ContentType="application/vnd.openxmlformats-officedocument.presentationml.tags+xml"/>
  <Override PartName="/ppt/tags/tag100.xml" ContentType="application/vnd.openxmlformats-officedocument.presentationml.tags+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tags/tag38.xml" ContentType="application/vnd.openxmlformats-officedocument.presentationml.tags+xml"/>
  <Override PartName="/ppt/tags/tag56.xml" ContentType="application/vnd.openxmlformats-officedocument.presentationml.tags+xml"/>
  <Override PartName="/ppt/tags/tag67.xml" ContentType="application/vnd.openxmlformats-officedocument.presentationml.tags+xml"/>
  <Override PartName="/ppt/tags/tag85.xml" ContentType="application/vnd.openxmlformats-officedocument.presentationml.tags+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tags/tag16.xml" ContentType="application/vnd.openxmlformats-officedocument.presentationml.tags+xml"/>
  <Override PartName="/ppt/tags/tag27.xml" ContentType="application/vnd.openxmlformats-officedocument.presentationml.tags+xml"/>
  <Override PartName="/ppt/tags/tag45.xml" ContentType="application/vnd.openxmlformats-officedocument.presentationml.tags+xml"/>
  <Override PartName="/ppt/tags/tag63.xml" ContentType="application/vnd.openxmlformats-officedocument.presentationml.tags+xml"/>
  <Override PartName="/ppt/tags/tag74.xml" ContentType="application/vnd.openxmlformats-officedocument.presentationml.tags+xml"/>
  <Override PartName="/ppt/tags/tag92.xml" ContentType="application/vnd.openxmlformats-officedocument.presentationml.tags+xml"/>
  <Override PartName="/ppt/tags/tag34.xml" ContentType="application/vnd.openxmlformats-officedocument.presentationml.tags+xml"/>
  <Override PartName="/ppt/tags/tag52.xml" ContentType="application/vnd.openxmlformats-officedocument.presentationml.tags+xml"/>
  <Override PartName="/ppt/notesSlides/notesSlide12.xml" ContentType="application/vnd.openxmlformats-officedocument.presentationml.notesSlide+xml"/>
  <Override PartName="/ppt/tags/tag81.xml" ContentType="application/vnd.openxmlformats-officedocument.presentationml.tags+xml"/>
  <Override PartName="/ppt/tags/tag109.xml" ContentType="application/vnd.openxmlformats-officedocument.presentationml.tags+xml"/>
  <Override PartName="/ppt/tags/tag12.xml" ContentType="application/vnd.openxmlformats-officedocument.presentationml.tags+xml"/>
  <Override PartName="/ppt/notesSlides/notesSlide7.xml" ContentType="application/vnd.openxmlformats-officedocument.presentationml.notesSlide+xml"/>
  <Override PartName="/ppt/tags/tag23.xml" ContentType="application/vnd.openxmlformats-officedocument.presentationml.tags+xml"/>
  <Override PartName="/ppt/tags/tag41.xml" ContentType="application/vnd.openxmlformats-officedocument.presentationml.tags+xml"/>
  <Override PartName="/ppt/tags/tag70.xml" ContentType="application/vnd.openxmlformats-officedocument.presentationml.tags+xml"/>
  <Override PartName="/ppt/tags/tag116.xml" ContentType="application/vnd.openxmlformats-officedocument.presentationml.tags+xml"/>
  <Override PartName="/ppt/diagrams/layout1.xml" ContentType="application/vnd.openxmlformats-officedocument.drawingml.diagramLayout+xml"/>
  <Override PartName="/ppt/slides/slide9.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tags/tag30.xml" ContentType="application/vnd.openxmlformats-officedocument.presentationml.tags+xml"/>
  <Override PartName="/ppt/tags/tag105.xml" ContentType="application/vnd.openxmlformats-officedocument.presentationml.tag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Default Extension="bin" ContentType="application/vnd.openxmlformats-officedocument.oleObject"/>
  <Override PartName="/ppt/notesSlides/notesSlide3.xml" ContentType="application/vnd.openxmlformats-officedocument.presentationml.notesSlide+xml"/>
  <Default Extension="png" ContentType="image/png"/>
  <Override PartName="/ppt/tags/tag112.xml" ContentType="application/vnd.openxmlformats-officedocument.presentationml.tags+xml"/>
  <Override PartName="/ppt/presProps.xml" ContentType="application/vnd.openxmlformats-officedocument.presentationml.presProps+xml"/>
  <Override PartName="/ppt/theme/theme2.xml" ContentType="application/vnd.openxmlformats-officedocument.theme+xml"/>
  <Override PartName="/ppt/tags/tag5.xml" ContentType="application/vnd.openxmlformats-officedocument.presentationml.tags+xml"/>
  <Override PartName="/ppt/tags/tag79.xml" ContentType="application/vnd.openxmlformats-officedocument.presentationml.tags+xml"/>
  <Override PartName="/ppt/tags/tag101.xml" ContentType="application/vnd.openxmlformats-officedocument.presentationml.tags+xml"/>
  <Override PartName="/ppt/slides/slide1.xml" ContentType="application/vnd.openxmlformats-officedocument.presentationml.slide+xml"/>
  <Override PartName="/ppt/slides/slide15.xml" ContentType="application/vnd.openxmlformats-officedocument.presentationml.slide+xml"/>
  <Override PartName="/ppt/slideLayouts/slideLayout3.xml" ContentType="application/vnd.openxmlformats-officedocument.presentationml.slideLayout+xml"/>
  <Default Extension="emf" ContentType="image/x-emf"/>
  <Override PartName="/ppt/tags/tag39.xml" ContentType="application/vnd.openxmlformats-officedocument.presentationml.tags+xml"/>
  <Override PartName="/ppt/tags/tag68.xml" ContentType="application/vnd.openxmlformats-officedocument.presentationml.tags+xml"/>
  <Override PartName="/ppt/tags/tag86.xml" ContentType="application/vnd.openxmlformats-officedocument.presentationml.tags+xml"/>
  <Override PartName="/ppt/notesSlides/notesSlide17.xml" ContentType="application/vnd.openxmlformats-officedocument.presentationml.notesSlide+xml"/>
  <Override PartName="/ppt/tags/tag97.xml" ContentType="application/vnd.openxmlformats-officedocument.presentationml.tags+xml"/>
  <Override PartName="/ppt/presentation.xml" ContentType="application/vnd.openxmlformats-officedocument.presentationml.presentation.main+xml"/>
  <Override PartName="/ppt/slides/slide22.xml" ContentType="application/vnd.openxmlformats-officedocument.presentationml.slide+xml"/>
  <Override PartName="/ppt/tags/tag1.xml" ContentType="application/vnd.openxmlformats-officedocument.presentationml.tags+xml"/>
  <Override PartName="/ppt/tags/tag28.xml" ContentType="application/vnd.openxmlformats-officedocument.presentationml.tags+xml"/>
  <Override PartName="/ppt/tags/tag57.xml" ContentType="application/vnd.openxmlformats-officedocument.presentationml.tags+xml"/>
  <Override PartName="/ppt/tags/tag75.xml" ContentType="application/vnd.openxmlformats-officedocument.presentationml.tags+xml"/>
  <Override PartName="/docProps/app.xml" ContentType="application/vnd.openxmlformats-officedocument.extended-properties+xml"/>
  <Override PartName="/ppt/slides/slide11.xml" ContentType="application/vnd.openxmlformats-officedocument.presentationml.slide+xml"/>
  <Override PartName="/ppt/tags/tag17.xml" ContentType="application/vnd.openxmlformats-officedocument.presentationml.tags+xml"/>
  <Override PartName="/ppt/tags/tag35.xml" ContentType="application/vnd.openxmlformats-officedocument.presentationml.tags+xml"/>
  <Override PartName="/ppt/tags/tag46.xml" ContentType="application/vnd.openxmlformats-officedocument.presentationml.tags+xml"/>
  <Override PartName="/ppt/tags/tag64.xml" ContentType="application/vnd.openxmlformats-officedocument.presentationml.tags+xml"/>
  <Override PartName="/ppt/notesSlides/notesSlide13.xml" ContentType="application/vnd.openxmlformats-officedocument.presentationml.notesSlide+xml"/>
  <Override PartName="/ppt/tags/tag82.xml" ContentType="application/vnd.openxmlformats-officedocument.presentationml.tags+xml"/>
  <Override PartName="/ppt/tags/tag93.xml" ContentType="application/vnd.openxmlformats-officedocument.presentationml.tags+xml"/>
  <Override PartName="/ppt/slideLayouts/slideLayout10.xml" ContentType="application/vnd.openxmlformats-officedocument.presentationml.slideLayout+xml"/>
  <Default Extension="vml" ContentType="application/vnd.openxmlformats-officedocument.vmlDrawing"/>
  <Override PartName="/ppt/tags/tag24.xml" ContentType="application/vnd.openxmlformats-officedocument.presentationml.tags+xml"/>
  <Override PartName="/ppt/notesSlides/notesSlide8.xml" ContentType="application/vnd.openxmlformats-officedocument.presentationml.notesSlide+xml"/>
  <Override PartName="/ppt/tags/tag53.xml" ContentType="application/vnd.openxmlformats-officedocument.presentationml.tags+xml"/>
  <Override PartName="/ppt/tags/tag71.xml" ContentType="application/vnd.openxmlformats-officedocument.presentationml.tags+xml"/>
  <Override PartName="/ppt/notesSlides/notesSlide20.xml" ContentType="application/vnd.openxmlformats-officedocument.presentationml.notesSlide+xml"/>
  <Override PartName="/ppt/tags/tag13.xml" ContentType="application/vnd.openxmlformats-officedocument.presentationml.tags+xml"/>
  <Override PartName="/ppt/tags/tag31.xml" ContentType="application/vnd.openxmlformats-officedocument.presentationml.tags+xml"/>
  <Override PartName="/ppt/tags/tag42.xml" ContentType="application/vnd.openxmlformats-officedocument.presentationml.tags+xml"/>
  <Override PartName="/ppt/tags/tag60.xml" ContentType="application/vnd.openxmlformats-officedocument.presentationml.tags+xml"/>
  <Override PartName="/ppt/tags/tag117.xml" ContentType="application/vnd.openxmlformats-officedocument.presentationml.tags+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tags/tag20.xml" ContentType="application/vnd.openxmlformats-officedocument.presentationml.tags+xml"/>
  <Override PartName="/ppt/tags/tag106.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tags/tag113.xml" ContentType="application/vnd.openxmlformats-officedocument.presentationml.tags+xml"/>
  <Override PartName="/ppt/diagrams/colors1.xml" ContentType="application/vnd.openxmlformats-officedocument.drawingml.diagramColors+xml"/>
  <Override PartName="/ppt/slideMasters/slideMaster1.xml" ContentType="application/vnd.openxmlformats-officedocument.presentationml.slideMaster+xml"/>
  <Override PartName="/ppt/slideLayouts/slideLayout4.xml" ContentType="application/vnd.openxmlformats-officedocument.presentationml.slideLayout+xml"/>
  <Override PartName="/ppt/theme/theme3.xml" ContentType="application/vnd.openxmlformats-officedocument.theme+xml"/>
  <Override PartName="/ppt/tags/tag98.xml" ContentType="application/vnd.openxmlformats-officedocument.presentationml.tags+xml"/>
  <Override PartName="/ppt/tags/tag102.xml" ContentType="application/vnd.openxmlformats-officedocument.presentationml.tags+xml"/>
  <Override PartName="/ppt/slides/slide2.xml" ContentType="application/vnd.openxmlformats-officedocument.presentationml.slide+xml"/>
  <Override PartName="/ppt/slides/slide16.xml" ContentType="application/vnd.openxmlformats-officedocument.presentationml.slide+xml"/>
  <Override PartName="/ppt/tags/tag2.xml" ContentType="application/vnd.openxmlformats-officedocument.presentationml.tags+xml"/>
  <Override PartName="/ppt/tags/tag58.xml" ContentType="application/vnd.openxmlformats-officedocument.presentationml.tags+xml"/>
  <Override PartName="/ppt/tags/tag69.xml" ContentType="application/vnd.openxmlformats-officedocument.presentationml.tags+xml"/>
  <Override PartName="/ppt/tags/tag87.xml" ContentType="application/vnd.openxmlformats-officedocument.presentationml.tags+xml"/>
  <Override PartName="/ppt/notesSlides/notesSlide18.xml" ContentType="application/vnd.openxmlformats-officedocument.presentationml.notesSlide+xml"/>
  <Default Extension="rels" ContentType="application/vnd.openxmlformats-package.relationships+xml"/>
  <Override PartName="/ppt/tags/tag29.xml" ContentType="application/vnd.openxmlformats-officedocument.presentationml.tags+xml"/>
  <Override PartName="/ppt/tags/tag47.xml" ContentType="application/vnd.openxmlformats-officedocument.presentationml.tags+xml"/>
  <Override PartName="/ppt/tags/tag76.xml" ContentType="application/vnd.openxmlformats-officedocument.presentationml.tags+xml"/>
  <Override PartName="/ppt/tags/tag94.xml" ContentType="application/vnd.openxmlformats-officedocument.presentationml.tags+xml"/>
  <Override PartName="/ppt/slides/slide12.xml" ContentType="application/vnd.openxmlformats-officedocument.presentationml.slide+xml"/>
  <Override PartName="/ppt/slideLayouts/slideLayout11.xml" ContentType="application/vnd.openxmlformats-officedocument.presentationml.slideLayout+xml"/>
  <Override PartName="/ppt/tags/tag18.xml" ContentType="application/vnd.openxmlformats-officedocument.presentationml.tags+xml"/>
  <Override PartName="/ppt/tags/tag36.xml" ContentType="application/vnd.openxmlformats-officedocument.presentationml.tags+xml"/>
  <Override PartName="/ppt/tags/tag54.xml" ContentType="application/vnd.openxmlformats-officedocument.presentationml.tags+xml"/>
  <Override PartName="/ppt/tags/tag65.xml" ContentType="application/vnd.openxmlformats-officedocument.presentationml.tags+xml"/>
  <Override PartName="/ppt/notesSlides/notesSlide14.xml" ContentType="application/vnd.openxmlformats-officedocument.presentationml.notesSlide+xml"/>
  <Override PartName="/ppt/tags/tag83.xml" ContentType="application/vnd.openxmlformats-officedocument.presentationml.tags+xml"/>
  <Override PartName="/ppt/tags/tag14.xml" ContentType="application/vnd.openxmlformats-officedocument.presentationml.tags+xml"/>
  <Override PartName="/ppt/tags/tag25.xml" ContentType="application/vnd.openxmlformats-officedocument.presentationml.tags+xml"/>
  <Override PartName="/ppt/notesSlides/notesSlide9.xml" ContentType="application/vnd.openxmlformats-officedocument.presentationml.notesSlide+xml"/>
  <Override PartName="/ppt/tags/tag43.xml" ContentType="application/vnd.openxmlformats-officedocument.presentationml.tags+xml"/>
  <Override PartName="/ppt/tags/tag61.xml" ContentType="application/vnd.openxmlformats-officedocument.presentationml.tags+xml"/>
  <Override PartName="/ppt/tags/tag72.xml" ContentType="application/vnd.openxmlformats-officedocument.presentationml.tags+xml"/>
  <Override PartName="/ppt/tags/tag90.xml" ContentType="application/vnd.openxmlformats-officedocument.presentationml.tags+xml"/>
  <Override PartName="/ppt/notesSlides/notesSlide21.xml" ContentType="application/vnd.openxmlformats-officedocument.presentationml.notesSlide+xml"/>
  <Override PartName="/ppt/tags/tag118.xml" ContentType="application/vnd.openxmlformats-officedocument.presentationml.tags+xml"/>
  <Override PartName="/ppt/tags/tag32.xml" ContentType="application/vnd.openxmlformats-officedocument.presentationml.tags+xml"/>
  <Override PartName="/ppt/tags/tag50.xml" ContentType="application/vnd.openxmlformats-officedocument.presentationml.tags+xml"/>
  <Override PartName="/ppt/notesSlides/notesSlide10.xml" ContentType="application/vnd.openxmlformats-officedocument.presentationml.notesSlide+xml"/>
  <Override PartName="/ppt/tags/tag107.xml" ContentType="application/vnd.openxmlformats-officedocument.presentationml.tags+xml"/>
  <Override PartName="/ppt/slides/slide7.xml" ContentType="application/vnd.openxmlformats-officedocument.presentationml.slide+xml"/>
  <Override PartName="/ppt/slideLayouts/slideLayout9.xml" ContentType="application/vnd.openxmlformats-officedocument.presentationml.slideLayout+xml"/>
  <Override PartName="/ppt/tags/tag10.xml" ContentType="application/vnd.openxmlformats-officedocument.presentationml.tags+xml"/>
  <Override PartName="/ppt/notesSlides/notesSlide5.xml" ContentType="application/vnd.openxmlformats-officedocument.presentationml.notesSlide+xml"/>
  <Override PartName="/ppt/tags/tag21.xml" ContentType="application/vnd.openxmlformats-officedocument.presentationml.tags+xml"/>
  <Override PartName="/ppt/tags/tag114.xml" ContentType="application/vnd.openxmlformats-officedocument.presentationml.tags+xml"/>
  <Override PartName="/ppt/notesSlides/notesSlide1.xml" ContentType="application/vnd.openxmlformats-officedocument.presentationml.notesSlide+xml"/>
  <Override PartName="/ppt/tags/tag7.xml" ContentType="application/vnd.openxmlformats-officedocument.presentationml.tags+xml"/>
  <Override PartName="/ppt/tags/tag103.xml" ContentType="application/vnd.openxmlformats-officedocument.presentationml.tags+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tags/tag99.xml" ContentType="application/vnd.openxmlformats-officedocument.presentationml.tags+xml"/>
  <Override PartName="/ppt/notesSlides/notesSlide19.xml" ContentType="application/vnd.openxmlformats-officedocument.presentationml.notesSlide+xml"/>
  <Override PartName="/ppt/tags/tag110.xml" ContentType="application/vnd.openxmlformats-officedocument.presentationml.tags+xml"/>
  <Override PartName="/ppt/diagrams/drawing1.xml" ContentType="application/vnd.ms-office.drawingml.diagramDrawing+xml"/>
  <Default Extension="jpeg" ContentType="image/jpeg"/>
  <Override PartName="/ppt/tags/tag3.xml" ContentType="application/vnd.openxmlformats-officedocument.presentationml.tags+xml"/>
  <Override PartName="/ppt/tags/tag59.xml" ContentType="application/vnd.openxmlformats-officedocument.presentationml.tags+xml"/>
  <Override PartName="/ppt/tags/tag77.xml" ContentType="application/vnd.openxmlformats-officedocument.presentationml.tags+xml"/>
  <Override PartName="/ppt/tags/tag88.xml" ContentType="application/vnd.openxmlformats-officedocument.presentationml.tags+xml"/>
  <Override PartName="/ppt/diagrams/quickStyle1.xml" ContentType="application/vnd.openxmlformats-officedocument.drawingml.diagramStyle+xml"/>
  <Override PartName="/ppt/slides/slide13.xml" ContentType="application/vnd.openxmlformats-officedocument.presentationml.slide+xml"/>
  <Override PartName="/ppt/slideLayouts/slideLayout1.xml" ContentType="application/vnd.openxmlformats-officedocument.presentationml.slideLayout+xml"/>
  <Override PartName="/ppt/tags/tag19.xml" ContentType="application/vnd.openxmlformats-officedocument.presentationml.tags+xml"/>
  <Override PartName="/ppt/tags/tag37.xml" ContentType="application/vnd.openxmlformats-officedocument.presentationml.tags+xml"/>
  <Override PartName="/ppt/tags/tag48.xml" ContentType="application/vnd.openxmlformats-officedocument.presentationml.tags+xml"/>
  <Override PartName="/ppt/tags/tag66.xml" ContentType="application/vnd.openxmlformats-officedocument.presentationml.tags+xml"/>
  <Override PartName="/ppt/notesSlides/notesSlide15.xml" ContentType="application/vnd.openxmlformats-officedocument.presentationml.notesSlide+xml"/>
  <Override PartName="/ppt/tags/tag84.xml" ContentType="application/vnd.openxmlformats-officedocument.presentationml.tags+xml"/>
  <Override PartName="/ppt/tags/tag95.xml" ContentType="application/vnd.openxmlformats-officedocument.presentationml.tags+xml"/>
  <Override PartName="/ppt/slides/slide20.xml" ContentType="application/vnd.openxmlformats-officedocument.presentationml.slide+xml"/>
  <Override PartName="/ppt/tags/tag26.xml" ContentType="application/vnd.openxmlformats-officedocument.presentationml.tags+xml"/>
  <Override PartName="/ppt/tags/tag55.xml" ContentType="application/vnd.openxmlformats-officedocument.presentationml.tags+xml"/>
  <Override PartName="/ppt/tags/tag73.xml" ContentType="application/vnd.openxmlformats-officedocument.presentationml.tags+xml"/>
  <Override PartName="/ppt/notesSlides/notesSlide22.xml" ContentType="application/vnd.openxmlformats-officedocument.presentationml.notesSlide+xml"/>
  <Override PartName="/ppt/tags/tag15.xml" ContentType="application/vnd.openxmlformats-officedocument.presentationml.tags+xml"/>
  <Override PartName="/ppt/tags/tag33.xml" ContentType="application/vnd.openxmlformats-officedocument.presentationml.tags+xml"/>
  <Override PartName="/ppt/tags/tag44.xml" ContentType="application/vnd.openxmlformats-officedocument.presentationml.tags+xml"/>
  <Override PartName="/ppt/notesSlides/notesSlide11.xml" ContentType="application/vnd.openxmlformats-officedocument.presentationml.notesSlide+xml"/>
  <Override PartName="/ppt/tags/tag62.xml" ContentType="application/vnd.openxmlformats-officedocument.presentationml.tags+xml"/>
  <Override PartName="/ppt/tags/tag80.xml" ContentType="application/vnd.openxmlformats-officedocument.presentationml.tags+xml"/>
  <Override PartName="/ppt/tags/tag91.xml" ContentType="application/vnd.openxmlformats-officedocument.presentationml.tags+xml"/>
  <Override PartName="/ppt/tags/tag119.xml" ContentType="application/vnd.openxmlformats-officedocument.presentationml.tags+xml"/>
  <Override PartName="/ppt/notesSlides/notesSlide6.xml" ContentType="application/vnd.openxmlformats-officedocument.presentationml.notesSlide+xml"/>
  <Override PartName="/ppt/tags/tag22.xml" ContentType="application/vnd.openxmlformats-officedocument.presentationml.tags+xml"/>
  <Override PartName="/ppt/tags/tag40.xml" ContentType="application/vnd.openxmlformats-officedocument.presentationml.tags+xml"/>
  <Override PartName="/ppt/tags/tag51.xml" ContentType="application/vnd.openxmlformats-officedocument.presentationml.tags+xml"/>
  <Override PartName="/ppt/tags/tag108.xml" ContentType="application/vnd.openxmlformats-officedocument.presentationml.tags+xml"/>
  <Override PartName="/ppt/slides/slide8.xml" ContentType="application/vnd.openxmlformats-officedocument.presentationml.slide+xml"/>
  <Override PartName="/ppt/tags/tag11.xml" ContentType="application/vnd.openxmlformats-officedocument.presentationml.tags+xml"/>
  <Override PartName="/ppt/tags/tag115.xml" ContentType="application/vnd.openxmlformats-officedocument.presentationml.tags+xml"/>
  <Override PartName="/ppt/diagrams/data1.xml" ContentType="application/vnd.openxmlformats-officedocument.drawingml.diagramData+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48" r:id="rId1"/>
  </p:sldMasterIdLst>
  <p:notesMasterIdLst>
    <p:notesMasterId r:id="rId24"/>
  </p:notesMasterIdLst>
  <p:handoutMasterIdLst>
    <p:handoutMasterId r:id="rId25"/>
  </p:handoutMasterIdLst>
  <p:sldIdLst>
    <p:sldId id="256" r:id="rId2"/>
    <p:sldId id="348" r:id="rId3"/>
    <p:sldId id="414" r:id="rId4"/>
    <p:sldId id="425" r:id="rId5"/>
    <p:sldId id="427" r:id="rId6"/>
    <p:sldId id="399" r:id="rId7"/>
    <p:sldId id="416" r:id="rId8"/>
    <p:sldId id="396" r:id="rId9"/>
    <p:sldId id="430" r:id="rId10"/>
    <p:sldId id="355" r:id="rId11"/>
    <p:sldId id="368" r:id="rId12"/>
    <p:sldId id="356" r:id="rId13"/>
    <p:sldId id="369" r:id="rId14"/>
    <p:sldId id="383" r:id="rId15"/>
    <p:sldId id="377" r:id="rId16"/>
    <p:sldId id="358" r:id="rId17"/>
    <p:sldId id="421" r:id="rId18"/>
    <p:sldId id="423" r:id="rId19"/>
    <p:sldId id="429" r:id="rId20"/>
    <p:sldId id="360" r:id="rId21"/>
    <p:sldId id="428" r:id="rId22"/>
    <p:sldId id="420" r:id="rId23"/>
  </p:sldIdLst>
  <p:sldSz cx="9144000" cy="6858000" type="screen4x3"/>
  <p:notesSz cx="6858000" cy="9296400"/>
  <p:custDataLst>
    <p:tags r:id="rId26"/>
  </p:custDataLst>
  <p:defaultTextStyle>
    <a:defPPr>
      <a:defRPr lang="en-US"/>
    </a:defPPr>
    <a:lvl1pPr algn="l" defTabSz="457200" rtl="0" eaLnBrk="0" fontAlgn="base" hangingPunct="0">
      <a:spcBef>
        <a:spcPct val="0"/>
      </a:spcBef>
      <a:spcAft>
        <a:spcPct val="0"/>
      </a:spcAft>
      <a:defRPr kern="1200">
        <a:solidFill>
          <a:schemeClr val="tx1"/>
        </a:solidFill>
        <a:latin typeface="Calibri" pitchFamily="34" charset="0"/>
        <a:ea typeface="+mn-ea"/>
        <a:cs typeface="Arial" pitchFamily="34" charset="0"/>
      </a:defRPr>
    </a:lvl1pPr>
    <a:lvl2pPr marL="457200" algn="l" defTabSz="457200" rtl="0" eaLnBrk="0" fontAlgn="base" hangingPunct="0">
      <a:spcBef>
        <a:spcPct val="0"/>
      </a:spcBef>
      <a:spcAft>
        <a:spcPct val="0"/>
      </a:spcAft>
      <a:defRPr kern="1200">
        <a:solidFill>
          <a:schemeClr val="tx1"/>
        </a:solidFill>
        <a:latin typeface="Calibri" pitchFamily="34" charset="0"/>
        <a:ea typeface="+mn-ea"/>
        <a:cs typeface="Arial" pitchFamily="34" charset="0"/>
      </a:defRPr>
    </a:lvl2pPr>
    <a:lvl3pPr marL="914400" algn="l" defTabSz="457200" rtl="0" eaLnBrk="0" fontAlgn="base" hangingPunct="0">
      <a:spcBef>
        <a:spcPct val="0"/>
      </a:spcBef>
      <a:spcAft>
        <a:spcPct val="0"/>
      </a:spcAft>
      <a:defRPr kern="1200">
        <a:solidFill>
          <a:schemeClr val="tx1"/>
        </a:solidFill>
        <a:latin typeface="Calibri" pitchFamily="34" charset="0"/>
        <a:ea typeface="+mn-ea"/>
        <a:cs typeface="Arial" pitchFamily="34" charset="0"/>
      </a:defRPr>
    </a:lvl3pPr>
    <a:lvl4pPr marL="1371600" algn="l" defTabSz="457200" rtl="0" eaLnBrk="0" fontAlgn="base" hangingPunct="0">
      <a:spcBef>
        <a:spcPct val="0"/>
      </a:spcBef>
      <a:spcAft>
        <a:spcPct val="0"/>
      </a:spcAft>
      <a:defRPr kern="1200">
        <a:solidFill>
          <a:schemeClr val="tx1"/>
        </a:solidFill>
        <a:latin typeface="Calibri" pitchFamily="34" charset="0"/>
        <a:ea typeface="+mn-ea"/>
        <a:cs typeface="Arial" pitchFamily="34" charset="0"/>
      </a:defRPr>
    </a:lvl4pPr>
    <a:lvl5pPr marL="1828800" algn="l" defTabSz="457200" rtl="0" eaLnBrk="0" fontAlgn="base" hangingPunct="0">
      <a:spcBef>
        <a:spcPct val="0"/>
      </a:spcBef>
      <a:spcAft>
        <a:spcPct val="0"/>
      </a:spcAft>
      <a:defRPr kern="1200">
        <a:solidFill>
          <a:schemeClr val="tx1"/>
        </a:solidFill>
        <a:latin typeface="Calibri" pitchFamily="34" charset="0"/>
        <a:ea typeface="+mn-ea"/>
        <a:cs typeface="Arial" pitchFamily="34" charset="0"/>
      </a:defRPr>
    </a:lvl5pPr>
    <a:lvl6pPr marL="2286000" algn="l" defTabSz="914400" rtl="0" eaLnBrk="1" latinLnBrk="0" hangingPunct="1">
      <a:defRPr kern="1200">
        <a:solidFill>
          <a:schemeClr val="tx1"/>
        </a:solidFill>
        <a:latin typeface="Calibri" pitchFamily="34" charset="0"/>
        <a:ea typeface="+mn-ea"/>
        <a:cs typeface="Arial" pitchFamily="34" charset="0"/>
      </a:defRPr>
    </a:lvl6pPr>
    <a:lvl7pPr marL="2743200" algn="l" defTabSz="914400" rtl="0" eaLnBrk="1" latinLnBrk="0" hangingPunct="1">
      <a:defRPr kern="1200">
        <a:solidFill>
          <a:schemeClr val="tx1"/>
        </a:solidFill>
        <a:latin typeface="Calibri" pitchFamily="34" charset="0"/>
        <a:ea typeface="+mn-ea"/>
        <a:cs typeface="Arial" pitchFamily="34" charset="0"/>
      </a:defRPr>
    </a:lvl7pPr>
    <a:lvl8pPr marL="3200400" algn="l" defTabSz="914400" rtl="0" eaLnBrk="1" latinLnBrk="0" hangingPunct="1">
      <a:defRPr kern="1200">
        <a:solidFill>
          <a:schemeClr val="tx1"/>
        </a:solidFill>
        <a:latin typeface="Calibri" pitchFamily="34" charset="0"/>
        <a:ea typeface="+mn-ea"/>
        <a:cs typeface="Arial" pitchFamily="34" charset="0"/>
      </a:defRPr>
    </a:lvl8pPr>
    <a:lvl9pPr marL="3657600" algn="l" defTabSz="914400" rtl="0" eaLnBrk="1" latinLnBrk="0" hangingPunct="1">
      <a:defRPr kern="1200">
        <a:solidFill>
          <a:schemeClr val="tx1"/>
        </a:solidFill>
        <a:latin typeface="Calibri"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showPr>
  <p:clrMru>
    <a:srgbClr val="9DB1CF"/>
    <a:srgbClr val="103487"/>
    <a:srgbClr val="F6903C"/>
    <a:srgbClr val="F58223"/>
    <a:srgbClr val="F79D53"/>
    <a:srgbClr val="C6D9F1"/>
    <a:srgbClr val="C9B5E8"/>
    <a:srgbClr val="C3CFE1"/>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299" autoAdjust="0"/>
    <p:restoredTop sz="65694" autoAdjust="0"/>
  </p:normalViewPr>
  <p:slideViewPr>
    <p:cSldViewPr snapToGrid="0" snapToObjects="1">
      <p:cViewPr>
        <p:scale>
          <a:sx n="80" d="100"/>
          <a:sy n="80" d="100"/>
        </p:scale>
        <p:origin x="-1493"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80" d="100"/>
        <a:sy n="80" d="100"/>
      </p:scale>
      <p:origin x="0" y="0"/>
    </p:cViewPr>
  </p:sorterViewPr>
  <p:notesViewPr>
    <p:cSldViewPr snapToGrid="0" snapToObjects="1">
      <p:cViewPr varScale="1">
        <p:scale>
          <a:sx n="55" d="100"/>
          <a:sy n="55" d="100"/>
        </p:scale>
        <p:origin x="-2502" y="-102"/>
      </p:cViewPr>
      <p:guideLst>
        <p:guide orient="horz" pos="2928"/>
        <p:guide pos="2160"/>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37DC6B2-2C18-4591-965D-90899690F426}" type="doc">
      <dgm:prSet loTypeId="urn:microsoft.com/office/officeart/2005/8/layout/hProcess6" loCatId="process" qsTypeId="urn:microsoft.com/office/officeart/2005/8/quickstyle/simple1" qsCatId="simple" csTypeId="urn:microsoft.com/office/officeart/2005/8/colors/accent1_2" csCatId="accent1" phldr="1"/>
      <dgm:spPr/>
    </dgm:pt>
    <dgm:pt modelId="{609D4A29-8783-4214-B71D-FCAFBBFA60DE}">
      <dgm:prSet phldrT="[Text]" custT="1"/>
      <dgm:spPr/>
      <dgm:t>
        <a:bodyPr/>
        <a:lstStyle/>
        <a:p>
          <a:r>
            <a:rPr lang="en-US" sz="1600" dirty="0" smtClean="0">
              <a:latin typeface="Arial" panose="020B0604020202020204" pitchFamily="34" charset="0"/>
              <a:cs typeface="Arial" panose="020B0604020202020204" pitchFamily="34" charset="0"/>
            </a:rPr>
            <a:t>Sep 2014</a:t>
          </a:r>
          <a:endParaRPr lang="en-US" sz="1600" dirty="0">
            <a:latin typeface="Arial" panose="020B0604020202020204" pitchFamily="34" charset="0"/>
            <a:cs typeface="Arial" panose="020B0604020202020204" pitchFamily="34" charset="0"/>
          </a:endParaRPr>
        </a:p>
      </dgm:t>
    </dgm:pt>
    <dgm:pt modelId="{8C0BDC31-AE9A-44BD-8CFD-7828B1310BA4}" type="parTrans" cxnId="{C7779C03-99F6-4B6D-A4DC-FBECBD0EAB99}">
      <dgm:prSet/>
      <dgm:spPr/>
      <dgm:t>
        <a:bodyPr/>
        <a:lstStyle/>
        <a:p>
          <a:endParaRPr lang="en-US">
            <a:latin typeface="Arial" panose="020B0604020202020204" pitchFamily="34" charset="0"/>
            <a:cs typeface="Arial" panose="020B0604020202020204" pitchFamily="34" charset="0"/>
          </a:endParaRPr>
        </a:p>
      </dgm:t>
    </dgm:pt>
    <dgm:pt modelId="{DC49266B-B83E-4C54-80BE-3FC00EF59F3E}" type="sibTrans" cxnId="{C7779C03-99F6-4B6D-A4DC-FBECBD0EAB99}">
      <dgm:prSet/>
      <dgm:spPr/>
      <dgm:t>
        <a:bodyPr/>
        <a:lstStyle/>
        <a:p>
          <a:endParaRPr lang="en-US">
            <a:latin typeface="Arial" panose="020B0604020202020204" pitchFamily="34" charset="0"/>
            <a:cs typeface="Arial" panose="020B0604020202020204" pitchFamily="34" charset="0"/>
          </a:endParaRPr>
        </a:p>
      </dgm:t>
    </dgm:pt>
    <dgm:pt modelId="{CAD4648A-EEF7-469D-8CA6-55A3D5E3C49C}">
      <dgm:prSet phldrT="[Text]" custT="1"/>
      <dgm:spPr/>
      <dgm:t>
        <a:bodyPr/>
        <a:lstStyle/>
        <a:p>
          <a:r>
            <a:rPr lang="en-US" sz="1600" dirty="0" smtClean="0">
              <a:latin typeface="Arial" panose="020B0604020202020204" pitchFamily="34" charset="0"/>
              <a:cs typeface="Arial" panose="020B0604020202020204" pitchFamily="34" charset="0"/>
            </a:rPr>
            <a:t>Oct 2014</a:t>
          </a:r>
          <a:endParaRPr lang="en-US" sz="1600" dirty="0">
            <a:latin typeface="Arial" panose="020B0604020202020204" pitchFamily="34" charset="0"/>
            <a:cs typeface="Arial" panose="020B0604020202020204" pitchFamily="34" charset="0"/>
          </a:endParaRPr>
        </a:p>
      </dgm:t>
    </dgm:pt>
    <dgm:pt modelId="{E773822F-141B-4913-BE65-76EDC3DD979D}" type="parTrans" cxnId="{FAB3D25B-C67C-42A5-AC34-722855053952}">
      <dgm:prSet/>
      <dgm:spPr/>
      <dgm:t>
        <a:bodyPr/>
        <a:lstStyle/>
        <a:p>
          <a:endParaRPr lang="en-US">
            <a:latin typeface="Arial" panose="020B0604020202020204" pitchFamily="34" charset="0"/>
            <a:cs typeface="Arial" panose="020B0604020202020204" pitchFamily="34" charset="0"/>
          </a:endParaRPr>
        </a:p>
      </dgm:t>
    </dgm:pt>
    <dgm:pt modelId="{C117833B-A6FD-4E98-94F9-1F9CA1C4CB50}" type="sibTrans" cxnId="{FAB3D25B-C67C-42A5-AC34-722855053952}">
      <dgm:prSet/>
      <dgm:spPr/>
      <dgm:t>
        <a:bodyPr/>
        <a:lstStyle/>
        <a:p>
          <a:endParaRPr lang="en-US">
            <a:latin typeface="Arial" panose="020B0604020202020204" pitchFamily="34" charset="0"/>
            <a:cs typeface="Arial" panose="020B0604020202020204" pitchFamily="34" charset="0"/>
          </a:endParaRPr>
        </a:p>
      </dgm:t>
    </dgm:pt>
    <dgm:pt modelId="{0C8F08FA-031A-4753-ADE5-540887AD9457}">
      <dgm:prSet phldrT="[Text]" custT="1"/>
      <dgm:spPr/>
      <dgm:t>
        <a:bodyPr/>
        <a:lstStyle/>
        <a:p>
          <a:r>
            <a:rPr lang="en-US" sz="1600" dirty="0" smtClean="0">
              <a:latin typeface="Arial" panose="020B0604020202020204" pitchFamily="34" charset="0"/>
              <a:cs typeface="Arial" panose="020B0604020202020204" pitchFamily="34" charset="0"/>
            </a:rPr>
            <a:t>On-going</a:t>
          </a:r>
          <a:endParaRPr lang="en-US" sz="1600" dirty="0">
            <a:latin typeface="Arial" panose="020B0604020202020204" pitchFamily="34" charset="0"/>
            <a:cs typeface="Arial" panose="020B0604020202020204" pitchFamily="34" charset="0"/>
          </a:endParaRPr>
        </a:p>
      </dgm:t>
    </dgm:pt>
    <dgm:pt modelId="{C10D592A-A392-4238-9C1C-A088A4B27FC3}" type="parTrans" cxnId="{FACDE310-A22B-42E9-9332-99A23D70B87B}">
      <dgm:prSet/>
      <dgm:spPr/>
      <dgm:t>
        <a:bodyPr/>
        <a:lstStyle/>
        <a:p>
          <a:endParaRPr lang="en-US">
            <a:latin typeface="Arial" panose="020B0604020202020204" pitchFamily="34" charset="0"/>
            <a:cs typeface="Arial" panose="020B0604020202020204" pitchFamily="34" charset="0"/>
          </a:endParaRPr>
        </a:p>
      </dgm:t>
    </dgm:pt>
    <dgm:pt modelId="{7B98748B-B182-48CC-A9CA-61D14D614763}" type="sibTrans" cxnId="{FACDE310-A22B-42E9-9332-99A23D70B87B}">
      <dgm:prSet/>
      <dgm:spPr/>
      <dgm:t>
        <a:bodyPr/>
        <a:lstStyle/>
        <a:p>
          <a:endParaRPr lang="en-US">
            <a:latin typeface="Arial" panose="020B0604020202020204" pitchFamily="34" charset="0"/>
            <a:cs typeface="Arial" panose="020B0604020202020204" pitchFamily="34" charset="0"/>
          </a:endParaRPr>
        </a:p>
      </dgm:t>
    </dgm:pt>
    <dgm:pt modelId="{B7DEB2AB-9711-4ADA-B728-ACE379FF572B}">
      <dgm:prSet phldrT="[Text]" custT="1"/>
      <dgm:spPr>
        <a:solidFill>
          <a:srgbClr val="92D050">
            <a:alpha val="90000"/>
          </a:srgbClr>
        </a:solidFill>
        <a:ln w="19050">
          <a:solidFill>
            <a:srgbClr val="004D86"/>
          </a:solidFill>
        </a:ln>
      </dgm:spPr>
      <dgm:t>
        <a:bodyPr/>
        <a:lstStyle/>
        <a:p>
          <a:pPr algn="l"/>
          <a:r>
            <a:rPr lang="en-US" sz="1400" dirty="0" smtClean="0">
              <a:latin typeface="Arial" panose="020B0604020202020204" pitchFamily="34" charset="0"/>
              <a:cs typeface="Arial" panose="020B0604020202020204" pitchFamily="34" charset="0"/>
            </a:rPr>
            <a:t>Plan approved by MTA Board</a:t>
          </a:r>
          <a:endParaRPr lang="en-US" sz="1400" dirty="0">
            <a:latin typeface="Arial" panose="020B0604020202020204" pitchFamily="34" charset="0"/>
            <a:cs typeface="Arial" panose="020B0604020202020204" pitchFamily="34" charset="0"/>
          </a:endParaRPr>
        </a:p>
      </dgm:t>
    </dgm:pt>
    <dgm:pt modelId="{EECD42DC-BB24-4ABE-A433-54F888D4C981}" type="parTrans" cxnId="{C2DAE86E-2C2E-41D0-92CC-BE81B42F9BC5}">
      <dgm:prSet/>
      <dgm:spPr/>
      <dgm:t>
        <a:bodyPr/>
        <a:lstStyle/>
        <a:p>
          <a:endParaRPr lang="en-US">
            <a:latin typeface="Arial" panose="020B0604020202020204" pitchFamily="34" charset="0"/>
            <a:cs typeface="Arial" panose="020B0604020202020204" pitchFamily="34" charset="0"/>
          </a:endParaRPr>
        </a:p>
      </dgm:t>
    </dgm:pt>
    <dgm:pt modelId="{CEAE0028-611C-4F88-AD44-555D7D591793}" type="sibTrans" cxnId="{C2DAE86E-2C2E-41D0-92CC-BE81B42F9BC5}">
      <dgm:prSet/>
      <dgm:spPr/>
      <dgm:t>
        <a:bodyPr/>
        <a:lstStyle/>
        <a:p>
          <a:endParaRPr lang="en-US">
            <a:latin typeface="Arial" panose="020B0604020202020204" pitchFamily="34" charset="0"/>
            <a:cs typeface="Arial" panose="020B0604020202020204" pitchFamily="34" charset="0"/>
          </a:endParaRPr>
        </a:p>
      </dgm:t>
    </dgm:pt>
    <dgm:pt modelId="{4372A834-8622-49F2-86F5-D4FA91427C0B}">
      <dgm:prSet phldrT="[Text]" custT="1"/>
      <dgm:spPr>
        <a:solidFill>
          <a:srgbClr val="92D050">
            <a:alpha val="90000"/>
          </a:srgbClr>
        </a:solidFill>
        <a:ln w="19050">
          <a:solidFill>
            <a:srgbClr val="004D86"/>
          </a:solidFill>
        </a:ln>
      </dgm:spPr>
      <dgm:t>
        <a:bodyPr/>
        <a:lstStyle/>
        <a:p>
          <a:pPr algn="l"/>
          <a:r>
            <a:rPr lang="en-US" sz="1400" dirty="0" smtClean="0">
              <a:latin typeface="Arial" panose="020B0604020202020204" pitchFamily="34" charset="0"/>
              <a:cs typeface="Arial" panose="020B0604020202020204" pitchFamily="34" charset="0"/>
            </a:rPr>
            <a:t>Submit plan to CPRB for approval</a:t>
          </a:r>
          <a:endParaRPr lang="en-US" sz="1400" dirty="0">
            <a:latin typeface="Arial" panose="020B0604020202020204" pitchFamily="34" charset="0"/>
            <a:cs typeface="Arial" panose="020B0604020202020204" pitchFamily="34" charset="0"/>
          </a:endParaRPr>
        </a:p>
      </dgm:t>
    </dgm:pt>
    <dgm:pt modelId="{7F3C0759-0663-4309-82D7-EEEEBAB29E84}" type="parTrans" cxnId="{E0AFE3F5-F8AC-40FE-B44F-347B7FCDA03A}">
      <dgm:prSet/>
      <dgm:spPr/>
      <dgm:t>
        <a:bodyPr/>
        <a:lstStyle/>
        <a:p>
          <a:endParaRPr lang="en-US">
            <a:latin typeface="Arial" panose="020B0604020202020204" pitchFamily="34" charset="0"/>
            <a:cs typeface="Arial" panose="020B0604020202020204" pitchFamily="34" charset="0"/>
          </a:endParaRPr>
        </a:p>
      </dgm:t>
    </dgm:pt>
    <dgm:pt modelId="{06F1C477-BCE1-4E06-80B3-4C23113E0750}" type="sibTrans" cxnId="{E0AFE3F5-F8AC-40FE-B44F-347B7FCDA03A}">
      <dgm:prSet/>
      <dgm:spPr/>
      <dgm:t>
        <a:bodyPr/>
        <a:lstStyle/>
        <a:p>
          <a:endParaRPr lang="en-US">
            <a:latin typeface="Arial" panose="020B0604020202020204" pitchFamily="34" charset="0"/>
            <a:cs typeface="Arial" panose="020B0604020202020204" pitchFamily="34" charset="0"/>
          </a:endParaRPr>
        </a:p>
      </dgm:t>
    </dgm:pt>
    <dgm:pt modelId="{FF11B6B1-4AE5-4D1B-97FA-BBD21267220F}">
      <dgm:prSet phldrT="[Text]" custT="1"/>
      <dgm:spPr>
        <a:ln w="19050">
          <a:solidFill>
            <a:srgbClr val="004D86"/>
          </a:solidFill>
        </a:ln>
      </dgm:spPr>
      <dgm:t>
        <a:bodyPr/>
        <a:lstStyle/>
        <a:p>
          <a:pPr algn="l"/>
          <a:r>
            <a:rPr lang="en-US" sz="1400" dirty="0" smtClean="0">
              <a:latin typeface="Arial" panose="020B0604020202020204" pitchFamily="34" charset="0"/>
              <a:cs typeface="Arial" panose="020B0604020202020204" pitchFamily="34" charset="0"/>
            </a:rPr>
            <a:t>Dialogue with City, State, and other stake- holders</a:t>
          </a:r>
          <a:endParaRPr lang="en-US" sz="1400" dirty="0">
            <a:latin typeface="Arial" panose="020B0604020202020204" pitchFamily="34" charset="0"/>
            <a:cs typeface="Arial" panose="020B0604020202020204" pitchFamily="34" charset="0"/>
          </a:endParaRPr>
        </a:p>
      </dgm:t>
    </dgm:pt>
    <dgm:pt modelId="{DF2F65C9-CAC4-41A0-A52A-C1A646883957}" type="parTrans" cxnId="{C30B2DE2-9BC6-4B17-9147-E26A5C1D03C4}">
      <dgm:prSet/>
      <dgm:spPr/>
      <dgm:t>
        <a:bodyPr/>
        <a:lstStyle/>
        <a:p>
          <a:endParaRPr lang="en-US">
            <a:latin typeface="Arial" panose="020B0604020202020204" pitchFamily="34" charset="0"/>
            <a:cs typeface="Arial" panose="020B0604020202020204" pitchFamily="34" charset="0"/>
          </a:endParaRPr>
        </a:p>
      </dgm:t>
    </dgm:pt>
    <dgm:pt modelId="{3E26703F-65E6-4A66-980F-21DFCE8F9A8B}" type="sibTrans" cxnId="{C30B2DE2-9BC6-4B17-9147-E26A5C1D03C4}">
      <dgm:prSet/>
      <dgm:spPr/>
      <dgm:t>
        <a:bodyPr/>
        <a:lstStyle/>
        <a:p>
          <a:endParaRPr lang="en-US">
            <a:latin typeface="Arial" panose="020B0604020202020204" pitchFamily="34" charset="0"/>
            <a:cs typeface="Arial" panose="020B0604020202020204" pitchFamily="34" charset="0"/>
          </a:endParaRPr>
        </a:p>
      </dgm:t>
    </dgm:pt>
    <dgm:pt modelId="{EB9BDE0F-100A-4F73-AE97-47B91CF38F87}" type="pres">
      <dgm:prSet presAssocID="{937DC6B2-2C18-4591-965D-90899690F426}" presName="theList" presStyleCnt="0">
        <dgm:presLayoutVars>
          <dgm:dir/>
          <dgm:animLvl val="lvl"/>
          <dgm:resizeHandles val="exact"/>
        </dgm:presLayoutVars>
      </dgm:prSet>
      <dgm:spPr/>
    </dgm:pt>
    <dgm:pt modelId="{C42950F7-BCC6-4F1C-8E8C-9113AA269255}" type="pres">
      <dgm:prSet presAssocID="{609D4A29-8783-4214-B71D-FCAFBBFA60DE}" presName="compNode" presStyleCnt="0"/>
      <dgm:spPr/>
    </dgm:pt>
    <dgm:pt modelId="{3997E9B5-58D0-4A9B-BA3D-9ABEC429F1B0}" type="pres">
      <dgm:prSet presAssocID="{609D4A29-8783-4214-B71D-FCAFBBFA60DE}" presName="noGeometry" presStyleCnt="0"/>
      <dgm:spPr/>
    </dgm:pt>
    <dgm:pt modelId="{BF14BBD8-2BB8-400C-A851-1CD1A32D65BA}" type="pres">
      <dgm:prSet presAssocID="{609D4A29-8783-4214-B71D-FCAFBBFA60DE}" presName="childTextVisible" presStyleLbl="bgAccFollowNode1" presStyleIdx="0" presStyleCnt="3">
        <dgm:presLayoutVars>
          <dgm:bulletEnabled val="1"/>
        </dgm:presLayoutVars>
      </dgm:prSet>
      <dgm:spPr/>
      <dgm:t>
        <a:bodyPr/>
        <a:lstStyle/>
        <a:p>
          <a:endParaRPr lang="en-US"/>
        </a:p>
      </dgm:t>
    </dgm:pt>
    <dgm:pt modelId="{26B9A765-7FBC-4C6B-ACDF-F14BE6155CEC}" type="pres">
      <dgm:prSet presAssocID="{609D4A29-8783-4214-B71D-FCAFBBFA60DE}" presName="childTextHidden" presStyleLbl="bgAccFollowNode1" presStyleIdx="0" presStyleCnt="3"/>
      <dgm:spPr/>
      <dgm:t>
        <a:bodyPr/>
        <a:lstStyle/>
        <a:p>
          <a:endParaRPr lang="en-US"/>
        </a:p>
      </dgm:t>
    </dgm:pt>
    <dgm:pt modelId="{33CD28A0-E4E7-420B-AECC-622B8A03A984}" type="pres">
      <dgm:prSet presAssocID="{609D4A29-8783-4214-B71D-FCAFBBFA60DE}" presName="parentText" presStyleLbl="node1" presStyleIdx="0" presStyleCnt="3">
        <dgm:presLayoutVars>
          <dgm:chMax val="1"/>
          <dgm:bulletEnabled val="1"/>
        </dgm:presLayoutVars>
      </dgm:prSet>
      <dgm:spPr/>
      <dgm:t>
        <a:bodyPr/>
        <a:lstStyle/>
        <a:p>
          <a:endParaRPr lang="en-US"/>
        </a:p>
      </dgm:t>
    </dgm:pt>
    <dgm:pt modelId="{9BA18A90-6927-44FD-8EF1-0353F70DFCB0}" type="pres">
      <dgm:prSet presAssocID="{609D4A29-8783-4214-B71D-FCAFBBFA60DE}" presName="aSpace" presStyleCnt="0"/>
      <dgm:spPr/>
    </dgm:pt>
    <dgm:pt modelId="{0F52E29A-D29F-4CCD-B4CC-703FC054732A}" type="pres">
      <dgm:prSet presAssocID="{CAD4648A-EEF7-469D-8CA6-55A3D5E3C49C}" presName="compNode" presStyleCnt="0"/>
      <dgm:spPr/>
    </dgm:pt>
    <dgm:pt modelId="{690967CD-7312-41E5-B140-86F90FA1CC2C}" type="pres">
      <dgm:prSet presAssocID="{CAD4648A-EEF7-469D-8CA6-55A3D5E3C49C}" presName="noGeometry" presStyleCnt="0"/>
      <dgm:spPr/>
    </dgm:pt>
    <dgm:pt modelId="{328F4142-0CBB-4132-9D63-21BC12537EB7}" type="pres">
      <dgm:prSet presAssocID="{CAD4648A-EEF7-469D-8CA6-55A3D5E3C49C}" presName="childTextVisible" presStyleLbl="bgAccFollowNode1" presStyleIdx="1" presStyleCnt="3">
        <dgm:presLayoutVars>
          <dgm:bulletEnabled val="1"/>
        </dgm:presLayoutVars>
      </dgm:prSet>
      <dgm:spPr/>
      <dgm:t>
        <a:bodyPr/>
        <a:lstStyle/>
        <a:p>
          <a:endParaRPr lang="en-US"/>
        </a:p>
      </dgm:t>
    </dgm:pt>
    <dgm:pt modelId="{03D4203C-21D5-4FE1-B699-8C594BA4EAB9}" type="pres">
      <dgm:prSet presAssocID="{CAD4648A-EEF7-469D-8CA6-55A3D5E3C49C}" presName="childTextHidden" presStyleLbl="bgAccFollowNode1" presStyleIdx="1" presStyleCnt="3"/>
      <dgm:spPr/>
      <dgm:t>
        <a:bodyPr/>
        <a:lstStyle/>
        <a:p>
          <a:endParaRPr lang="en-US"/>
        </a:p>
      </dgm:t>
    </dgm:pt>
    <dgm:pt modelId="{03E5742D-60E8-4B54-BBDD-CABBBDC0874F}" type="pres">
      <dgm:prSet presAssocID="{CAD4648A-EEF7-469D-8CA6-55A3D5E3C49C}" presName="parentText" presStyleLbl="node1" presStyleIdx="1" presStyleCnt="3">
        <dgm:presLayoutVars>
          <dgm:chMax val="1"/>
          <dgm:bulletEnabled val="1"/>
        </dgm:presLayoutVars>
      </dgm:prSet>
      <dgm:spPr/>
      <dgm:t>
        <a:bodyPr/>
        <a:lstStyle/>
        <a:p>
          <a:endParaRPr lang="en-US"/>
        </a:p>
      </dgm:t>
    </dgm:pt>
    <dgm:pt modelId="{246E82FF-2CBC-4E13-9D23-E7D988C5E5A8}" type="pres">
      <dgm:prSet presAssocID="{CAD4648A-EEF7-469D-8CA6-55A3D5E3C49C}" presName="aSpace" presStyleCnt="0"/>
      <dgm:spPr/>
    </dgm:pt>
    <dgm:pt modelId="{E27757F4-2754-432C-8951-6773E5E9FEE2}" type="pres">
      <dgm:prSet presAssocID="{0C8F08FA-031A-4753-ADE5-540887AD9457}" presName="compNode" presStyleCnt="0"/>
      <dgm:spPr/>
    </dgm:pt>
    <dgm:pt modelId="{5EBC07F2-58A5-4DE2-964C-7002377FDB2C}" type="pres">
      <dgm:prSet presAssocID="{0C8F08FA-031A-4753-ADE5-540887AD9457}" presName="noGeometry" presStyleCnt="0"/>
      <dgm:spPr/>
    </dgm:pt>
    <dgm:pt modelId="{BAFA2868-EF88-4F0C-B8D7-5A3E0D48877D}" type="pres">
      <dgm:prSet presAssocID="{0C8F08FA-031A-4753-ADE5-540887AD9457}" presName="childTextVisible" presStyleLbl="bgAccFollowNode1" presStyleIdx="2" presStyleCnt="3">
        <dgm:presLayoutVars>
          <dgm:bulletEnabled val="1"/>
        </dgm:presLayoutVars>
      </dgm:prSet>
      <dgm:spPr/>
      <dgm:t>
        <a:bodyPr/>
        <a:lstStyle/>
        <a:p>
          <a:endParaRPr lang="en-US"/>
        </a:p>
      </dgm:t>
    </dgm:pt>
    <dgm:pt modelId="{32939E8C-0BEA-4ECF-8E6F-1D2E7BE253C9}" type="pres">
      <dgm:prSet presAssocID="{0C8F08FA-031A-4753-ADE5-540887AD9457}" presName="childTextHidden" presStyleLbl="bgAccFollowNode1" presStyleIdx="2" presStyleCnt="3"/>
      <dgm:spPr/>
      <dgm:t>
        <a:bodyPr/>
        <a:lstStyle/>
        <a:p>
          <a:endParaRPr lang="en-US"/>
        </a:p>
      </dgm:t>
    </dgm:pt>
    <dgm:pt modelId="{0C6F398C-44D8-4FE0-A046-4680FF436DCC}" type="pres">
      <dgm:prSet presAssocID="{0C8F08FA-031A-4753-ADE5-540887AD9457}" presName="parentText" presStyleLbl="node1" presStyleIdx="2" presStyleCnt="3">
        <dgm:presLayoutVars>
          <dgm:chMax val="1"/>
          <dgm:bulletEnabled val="1"/>
        </dgm:presLayoutVars>
      </dgm:prSet>
      <dgm:spPr/>
      <dgm:t>
        <a:bodyPr/>
        <a:lstStyle/>
        <a:p>
          <a:endParaRPr lang="en-US"/>
        </a:p>
      </dgm:t>
    </dgm:pt>
  </dgm:ptLst>
  <dgm:cxnLst>
    <dgm:cxn modelId="{F4649420-0994-41E1-9444-9C99CD133BEA}" type="presOf" srcId="{B7DEB2AB-9711-4ADA-B728-ACE379FF572B}" destId="{BF14BBD8-2BB8-400C-A851-1CD1A32D65BA}" srcOrd="0" destOrd="0" presId="urn:microsoft.com/office/officeart/2005/8/layout/hProcess6"/>
    <dgm:cxn modelId="{C7779C03-99F6-4B6D-A4DC-FBECBD0EAB99}" srcId="{937DC6B2-2C18-4591-965D-90899690F426}" destId="{609D4A29-8783-4214-B71D-FCAFBBFA60DE}" srcOrd="0" destOrd="0" parTransId="{8C0BDC31-AE9A-44BD-8CFD-7828B1310BA4}" sibTransId="{DC49266B-B83E-4C54-80BE-3FC00EF59F3E}"/>
    <dgm:cxn modelId="{6884010D-FF91-43A8-A4D2-F40B54042DCF}" type="presOf" srcId="{B7DEB2AB-9711-4ADA-B728-ACE379FF572B}" destId="{26B9A765-7FBC-4C6B-ACDF-F14BE6155CEC}" srcOrd="1" destOrd="0" presId="urn:microsoft.com/office/officeart/2005/8/layout/hProcess6"/>
    <dgm:cxn modelId="{9440DE05-15AF-4C26-AC4B-FA471EFA4830}" type="presOf" srcId="{FF11B6B1-4AE5-4D1B-97FA-BBD21267220F}" destId="{BAFA2868-EF88-4F0C-B8D7-5A3E0D48877D}" srcOrd="0" destOrd="0" presId="urn:microsoft.com/office/officeart/2005/8/layout/hProcess6"/>
    <dgm:cxn modelId="{0F0D54AB-9ABB-427F-A00B-7E41FBAF3B06}" type="presOf" srcId="{4372A834-8622-49F2-86F5-D4FA91427C0B}" destId="{328F4142-0CBB-4132-9D63-21BC12537EB7}" srcOrd="0" destOrd="0" presId="urn:microsoft.com/office/officeart/2005/8/layout/hProcess6"/>
    <dgm:cxn modelId="{FACDE310-A22B-42E9-9332-99A23D70B87B}" srcId="{937DC6B2-2C18-4591-965D-90899690F426}" destId="{0C8F08FA-031A-4753-ADE5-540887AD9457}" srcOrd="2" destOrd="0" parTransId="{C10D592A-A392-4238-9C1C-A088A4B27FC3}" sibTransId="{7B98748B-B182-48CC-A9CA-61D14D614763}"/>
    <dgm:cxn modelId="{688397B5-51D8-4132-94C2-B954F5D7E9B4}" type="presOf" srcId="{937DC6B2-2C18-4591-965D-90899690F426}" destId="{EB9BDE0F-100A-4F73-AE97-47B91CF38F87}" srcOrd="0" destOrd="0" presId="urn:microsoft.com/office/officeart/2005/8/layout/hProcess6"/>
    <dgm:cxn modelId="{C30B2DE2-9BC6-4B17-9147-E26A5C1D03C4}" srcId="{0C8F08FA-031A-4753-ADE5-540887AD9457}" destId="{FF11B6B1-4AE5-4D1B-97FA-BBD21267220F}" srcOrd="0" destOrd="0" parTransId="{DF2F65C9-CAC4-41A0-A52A-C1A646883957}" sibTransId="{3E26703F-65E6-4A66-980F-21DFCE8F9A8B}"/>
    <dgm:cxn modelId="{6B6A36A3-C2C9-4437-9973-363089728AE8}" type="presOf" srcId="{FF11B6B1-4AE5-4D1B-97FA-BBD21267220F}" destId="{32939E8C-0BEA-4ECF-8E6F-1D2E7BE253C9}" srcOrd="1" destOrd="0" presId="urn:microsoft.com/office/officeart/2005/8/layout/hProcess6"/>
    <dgm:cxn modelId="{5D3E8AD8-B3A4-448E-AEA0-6EE2011074AA}" type="presOf" srcId="{609D4A29-8783-4214-B71D-FCAFBBFA60DE}" destId="{33CD28A0-E4E7-420B-AECC-622B8A03A984}" srcOrd="0" destOrd="0" presId="urn:microsoft.com/office/officeart/2005/8/layout/hProcess6"/>
    <dgm:cxn modelId="{E0AFE3F5-F8AC-40FE-B44F-347B7FCDA03A}" srcId="{CAD4648A-EEF7-469D-8CA6-55A3D5E3C49C}" destId="{4372A834-8622-49F2-86F5-D4FA91427C0B}" srcOrd="0" destOrd="0" parTransId="{7F3C0759-0663-4309-82D7-EEEEBAB29E84}" sibTransId="{06F1C477-BCE1-4E06-80B3-4C23113E0750}"/>
    <dgm:cxn modelId="{FE3C1552-32FE-4785-9B1D-136FA0356B47}" type="presOf" srcId="{0C8F08FA-031A-4753-ADE5-540887AD9457}" destId="{0C6F398C-44D8-4FE0-A046-4680FF436DCC}" srcOrd="0" destOrd="0" presId="urn:microsoft.com/office/officeart/2005/8/layout/hProcess6"/>
    <dgm:cxn modelId="{FAB3D25B-C67C-42A5-AC34-722855053952}" srcId="{937DC6B2-2C18-4591-965D-90899690F426}" destId="{CAD4648A-EEF7-469D-8CA6-55A3D5E3C49C}" srcOrd="1" destOrd="0" parTransId="{E773822F-141B-4913-BE65-76EDC3DD979D}" sibTransId="{C117833B-A6FD-4E98-94F9-1F9CA1C4CB50}"/>
    <dgm:cxn modelId="{E2D36010-5FB5-4DF1-8BE4-D7E0E60F8322}" type="presOf" srcId="{CAD4648A-EEF7-469D-8CA6-55A3D5E3C49C}" destId="{03E5742D-60E8-4B54-BBDD-CABBBDC0874F}" srcOrd="0" destOrd="0" presId="urn:microsoft.com/office/officeart/2005/8/layout/hProcess6"/>
    <dgm:cxn modelId="{C2DAE86E-2C2E-41D0-92CC-BE81B42F9BC5}" srcId="{609D4A29-8783-4214-B71D-FCAFBBFA60DE}" destId="{B7DEB2AB-9711-4ADA-B728-ACE379FF572B}" srcOrd="0" destOrd="0" parTransId="{EECD42DC-BB24-4ABE-A433-54F888D4C981}" sibTransId="{CEAE0028-611C-4F88-AD44-555D7D591793}"/>
    <dgm:cxn modelId="{348D4BAF-055A-4529-BD3E-A200E643297F}" type="presOf" srcId="{4372A834-8622-49F2-86F5-D4FA91427C0B}" destId="{03D4203C-21D5-4FE1-B699-8C594BA4EAB9}" srcOrd="1" destOrd="0" presId="urn:microsoft.com/office/officeart/2005/8/layout/hProcess6"/>
    <dgm:cxn modelId="{E79EE6C0-0C5C-4F13-BB11-F5DE5150A76B}" type="presParOf" srcId="{EB9BDE0F-100A-4F73-AE97-47B91CF38F87}" destId="{C42950F7-BCC6-4F1C-8E8C-9113AA269255}" srcOrd="0" destOrd="0" presId="urn:microsoft.com/office/officeart/2005/8/layout/hProcess6"/>
    <dgm:cxn modelId="{37FD7E54-A573-43E1-88BC-327D0DA88EBE}" type="presParOf" srcId="{C42950F7-BCC6-4F1C-8E8C-9113AA269255}" destId="{3997E9B5-58D0-4A9B-BA3D-9ABEC429F1B0}" srcOrd="0" destOrd="0" presId="urn:microsoft.com/office/officeart/2005/8/layout/hProcess6"/>
    <dgm:cxn modelId="{74516EEE-8C34-419B-86A5-78232397AE07}" type="presParOf" srcId="{C42950F7-BCC6-4F1C-8E8C-9113AA269255}" destId="{BF14BBD8-2BB8-400C-A851-1CD1A32D65BA}" srcOrd="1" destOrd="0" presId="urn:microsoft.com/office/officeart/2005/8/layout/hProcess6"/>
    <dgm:cxn modelId="{83E3C88B-CC3F-46D7-8C7A-BC17F3973947}" type="presParOf" srcId="{C42950F7-BCC6-4F1C-8E8C-9113AA269255}" destId="{26B9A765-7FBC-4C6B-ACDF-F14BE6155CEC}" srcOrd="2" destOrd="0" presId="urn:microsoft.com/office/officeart/2005/8/layout/hProcess6"/>
    <dgm:cxn modelId="{67A752E1-40A1-4457-B566-3418CF1F450E}" type="presParOf" srcId="{C42950F7-BCC6-4F1C-8E8C-9113AA269255}" destId="{33CD28A0-E4E7-420B-AECC-622B8A03A984}" srcOrd="3" destOrd="0" presId="urn:microsoft.com/office/officeart/2005/8/layout/hProcess6"/>
    <dgm:cxn modelId="{60942876-1C7A-4E79-97E3-E23C7D4B07F9}" type="presParOf" srcId="{EB9BDE0F-100A-4F73-AE97-47B91CF38F87}" destId="{9BA18A90-6927-44FD-8EF1-0353F70DFCB0}" srcOrd="1" destOrd="0" presId="urn:microsoft.com/office/officeart/2005/8/layout/hProcess6"/>
    <dgm:cxn modelId="{B2179418-9CFB-4FD4-983D-D2872C3ED614}" type="presParOf" srcId="{EB9BDE0F-100A-4F73-AE97-47B91CF38F87}" destId="{0F52E29A-D29F-4CCD-B4CC-703FC054732A}" srcOrd="2" destOrd="0" presId="urn:microsoft.com/office/officeart/2005/8/layout/hProcess6"/>
    <dgm:cxn modelId="{62EDA2A2-0E71-4826-BB6C-4EE69961EF56}" type="presParOf" srcId="{0F52E29A-D29F-4CCD-B4CC-703FC054732A}" destId="{690967CD-7312-41E5-B140-86F90FA1CC2C}" srcOrd="0" destOrd="0" presId="urn:microsoft.com/office/officeart/2005/8/layout/hProcess6"/>
    <dgm:cxn modelId="{788248D5-5C74-4E30-B086-5F7C94BDA9DF}" type="presParOf" srcId="{0F52E29A-D29F-4CCD-B4CC-703FC054732A}" destId="{328F4142-0CBB-4132-9D63-21BC12537EB7}" srcOrd="1" destOrd="0" presId="urn:microsoft.com/office/officeart/2005/8/layout/hProcess6"/>
    <dgm:cxn modelId="{157FCD9F-09ED-4203-8260-1A2CB13C6C43}" type="presParOf" srcId="{0F52E29A-D29F-4CCD-B4CC-703FC054732A}" destId="{03D4203C-21D5-4FE1-B699-8C594BA4EAB9}" srcOrd="2" destOrd="0" presId="urn:microsoft.com/office/officeart/2005/8/layout/hProcess6"/>
    <dgm:cxn modelId="{829F7395-1A54-4F87-91B4-1B66901D7C15}" type="presParOf" srcId="{0F52E29A-D29F-4CCD-B4CC-703FC054732A}" destId="{03E5742D-60E8-4B54-BBDD-CABBBDC0874F}" srcOrd="3" destOrd="0" presId="urn:microsoft.com/office/officeart/2005/8/layout/hProcess6"/>
    <dgm:cxn modelId="{B63B0CF7-4A1E-4DBE-B47D-741FD043F460}" type="presParOf" srcId="{EB9BDE0F-100A-4F73-AE97-47B91CF38F87}" destId="{246E82FF-2CBC-4E13-9D23-E7D988C5E5A8}" srcOrd="3" destOrd="0" presId="urn:microsoft.com/office/officeart/2005/8/layout/hProcess6"/>
    <dgm:cxn modelId="{50B3A0E6-B82C-4B5F-8B12-6ADB625EF9AE}" type="presParOf" srcId="{EB9BDE0F-100A-4F73-AE97-47B91CF38F87}" destId="{E27757F4-2754-432C-8951-6773E5E9FEE2}" srcOrd="4" destOrd="0" presId="urn:microsoft.com/office/officeart/2005/8/layout/hProcess6"/>
    <dgm:cxn modelId="{C4FBC52F-B300-404F-9458-63D10A1B4CDC}" type="presParOf" srcId="{E27757F4-2754-432C-8951-6773E5E9FEE2}" destId="{5EBC07F2-58A5-4DE2-964C-7002377FDB2C}" srcOrd="0" destOrd="0" presId="urn:microsoft.com/office/officeart/2005/8/layout/hProcess6"/>
    <dgm:cxn modelId="{56B0CA2D-AD2B-4528-BE6A-5584EF1B467A}" type="presParOf" srcId="{E27757F4-2754-432C-8951-6773E5E9FEE2}" destId="{BAFA2868-EF88-4F0C-B8D7-5A3E0D48877D}" srcOrd="1" destOrd="0" presId="urn:microsoft.com/office/officeart/2005/8/layout/hProcess6"/>
    <dgm:cxn modelId="{D512C11B-1BE8-4E56-94BE-43ADEF981189}" type="presParOf" srcId="{E27757F4-2754-432C-8951-6773E5E9FEE2}" destId="{32939E8C-0BEA-4ECF-8E6F-1D2E7BE253C9}" srcOrd="2" destOrd="0" presId="urn:microsoft.com/office/officeart/2005/8/layout/hProcess6"/>
    <dgm:cxn modelId="{1782BE76-7C6D-4FC0-8180-81A214192F11}" type="presParOf" srcId="{E27757F4-2754-432C-8951-6773E5E9FEE2}" destId="{0C6F398C-44D8-4FE0-A046-4680FF436DCC}" srcOrd="3" destOrd="0" presId="urn:microsoft.com/office/officeart/2005/8/layout/hProcess6"/>
  </dgm:cxnLst>
  <dgm:bg/>
  <dgm:whole/>
  <dgm:extLst>
    <a:ext uri="http://schemas.microsoft.com/office/drawing/2008/diagram">
      <dsp:dataModelExt xmlns:dsp="http://schemas.microsoft.com/office/drawing/2008/diagram" xmlns="" relId="rId13"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F14BBD8-2BB8-400C-A851-1CD1A32D65BA}">
      <dsp:nvSpPr>
        <dsp:cNvPr id="0" name=""/>
        <dsp:cNvSpPr/>
      </dsp:nvSpPr>
      <dsp:spPr>
        <a:xfrm>
          <a:off x="520317" y="278689"/>
          <a:ext cx="2065622" cy="1805614"/>
        </a:xfrm>
        <a:prstGeom prst="rightArrow">
          <a:avLst>
            <a:gd name="adj1" fmla="val 70000"/>
            <a:gd name="adj2" fmla="val 50000"/>
          </a:avLst>
        </a:prstGeom>
        <a:solidFill>
          <a:srgbClr val="92D050">
            <a:alpha val="90000"/>
          </a:srgbClr>
        </a:solidFill>
        <a:ln w="19050" cap="flat" cmpd="sng" algn="ctr">
          <a:solidFill>
            <a:srgbClr val="004D86"/>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8890" rIns="17780" bIns="8890" numCol="1" spcCol="1270" anchor="ctr" anchorCtr="0">
          <a:noAutofit/>
        </a:bodyPr>
        <a:lstStyle/>
        <a:p>
          <a:pPr lvl="0" algn="l" defTabSz="622300">
            <a:lnSpc>
              <a:spcPct val="90000"/>
            </a:lnSpc>
            <a:spcBef>
              <a:spcPct val="0"/>
            </a:spcBef>
            <a:spcAft>
              <a:spcPct val="35000"/>
            </a:spcAft>
          </a:pPr>
          <a:r>
            <a:rPr lang="en-US" sz="1400" kern="1200" dirty="0" smtClean="0">
              <a:latin typeface="Arial" panose="020B0604020202020204" pitchFamily="34" charset="0"/>
              <a:cs typeface="Arial" panose="020B0604020202020204" pitchFamily="34" charset="0"/>
            </a:rPr>
            <a:t>Plan approved by MTA Board</a:t>
          </a:r>
          <a:endParaRPr lang="en-US" sz="1400" kern="1200" dirty="0">
            <a:latin typeface="Arial" panose="020B0604020202020204" pitchFamily="34" charset="0"/>
            <a:cs typeface="Arial" panose="020B0604020202020204" pitchFamily="34" charset="0"/>
          </a:endParaRPr>
        </a:p>
      </dsp:txBody>
      <dsp:txXfrm>
        <a:off x="1036723" y="278689"/>
        <a:ext cx="1549216" cy="1805614"/>
      </dsp:txXfrm>
    </dsp:sp>
    <dsp:sp modelId="{33CD28A0-E4E7-420B-AECC-622B8A03A984}">
      <dsp:nvSpPr>
        <dsp:cNvPr id="0" name=""/>
        <dsp:cNvSpPr/>
      </dsp:nvSpPr>
      <dsp:spPr>
        <a:xfrm>
          <a:off x="3912" y="665091"/>
          <a:ext cx="1032811" cy="103281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latin typeface="Arial" panose="020B0604020202020204" pitchFamily="34" charset="0"/>
              <a:cs typeface="Arial" panose="020B0604020202020204" pitchFamily="34" charset="0"/>
            </a:rPr>
            <a:t>Sep 2014</a:t>
          </a:r>
          <a:endParaRPr lang="en-US" sz="1600" kern="1200" dirty="0">
            <a:latin typeface="Arial" panose="020B0604020202020204" pitchFamily="34" charset="0"/>
            <a:cs typeface="Arial" panose="020B0604020202020204" pitchFamily="34" charset="0"/>
          </a:endParaRPr>
        </a:p>
      </dsp:txBody>
      <dsp:txXfrm>
        <a:off x="3912" y="665091"/>
        <a:ext cx="1032811" cy="1032811"/>
      </dsp:txXfrm>
    </dsp:sp>
    <dsp:sp modelId="{328F4142-0CBB-4132-9D63-21BC12537EB7}">
      <dsp:nvSpPr>
        <dsp:cNvPr id="0" name=""/>
        <dsp:cNvSpPr/>
      </dsp:nvSpPr>
      <dsp:spPr>
        <a:xfrm>
          <a:off x="3231447" y="278689"/>
          <a:ext cx="2065622" cy="1805614"/>
        </a:xfrm>
        <a:prstGeom prst="rightArrow">
          <a:avLst>
            <a:gd name="adj1" fmla="val 70000"/>
            <a:gd name="adj2" fmla="val 50000"/>
          </a:avLst>
        </a:prstGeom>
        <a:solidFill>
          <a:srgbClr val="92D050">
            <a:alpha val="90000"/>
          </a:srgbClr>
        </a:solidFill>
        <a:ln w="19050" cap="flat" cmpd="sng" algn="ctr">
          <a:solidFill>
            <a:srgbClr val="004D86"/>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8890" rIns="17780" bIns="8890" numCol="1" spcCol="1270" anchor="ctr" anchorCtr="0">
          <a:noAutofit/>
        </a:bodyPr>
        <a:lstStyle/>
        <a:p>
          <a:pPr lvl="0" algn="l" defTabSz="622300">
            <a:lnSpc>
              <a:spcPct val="90000"/>
            </a:lnSpc>
            <a:spcBef>
              <a:spcPct val="0"/>
            </a:spcBef>
            <a:spcAft>
              <a:spcPct val="35000"/>
            </a:spcAft>
          </a:pPr>
          <a:r>
            <a:rPr lang="en-US" sz="1400" kern="1200" dirty="0" smtClean="0">
              <a:latin typeface="Arial" panose="020B0604020202020204" pitchFamily="34" charset="0"/>
              <a:cs typeface="Arial" panose="020B0604020202020204" pitchFamily="34" charset="0"/>
            </a:rPr>
            <a:t>Submit plan to CPRB for approval</a:t>
          </a:r>
          <a:endParaRPr lang="en-US" sz="1400" kern="1200" dirty="0">
            <a:latin typeface="Arial" panose="020B0604020202020204" pitchFamily="34" charset="0"/>
            <a:cs typeface="Arial" panose="020B0604020202020204" pitchFamily="34" charset="0"/>
          </a:endParaRPr>
        </a:p>
      </dsp:txBody>
      <dsp:txXfrm>
        <a:off x="3747853" y="278689"/>
        <a:ext cx="1549216" cy="1805614"/>
      </dsp:txXfrm>
    </dsp:sp>
    <dsp:sp modelId="{03E5742D-60E8-4B54-BBDD-CABBBDC0874F}">
      <dsp:nvSpPr>
        <dsp:cNvPr id="0" name=""/>
        <dsp:cNvSpPr/>
      </dsp:nvSpPr>
      <dsp:spPr>
        <a:xfrm>
          <a:off x="2715041" y="665091"/>
          <a:ext cx="1032811" cy="103281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latin typeface="Arial" panose="020B0604020202020204" pitchFamily="34" charset="0"/>
              <a:cs typeface="Arial" panose="020B0604020202020204" pitchFamily="34" charset="0"/>
            </a:rPr>
            <a:t>Oct 2014</a:t>
          </a:r>
          <a:endParaRPr lang="en-US" sz="1600" kern="1200" dirty="0">
            <a:latin typeface="Arial" panose="020B0604020202020204" pitchFamily="34" charset="0"/>
            <a:cs typeface="Arial" panose="020B0604020202020204" pitchFamily="34" charset="0"/>
          </a:endParaRPr>
        </a:p>
      </dsp:txBody>
      <dsp:txXfrm>
        <a:off x="2715041" y="665091"/>
        <a:ext cx="1032811" cy="1032811"/>
      </dsp:txXfrm>
    </dsp:sp>
    <dsp:sp modelId="{BAFA2868-EF88-4F0C-B8D7-5A3E0D48877D}">
      <dsp:nvSpPr>
        <dsp:cNvPr id="0" name=""/>
        <dsp:cNvSpPr/>
      </dsp:nvSpPr>
      <dsp:spPr>
        <a:xfrm>
          <a:off x="5942577" y="278689"/>
          <a:ext cx="2065622" cy="1805614"/>
        </a:xfrm>
        <a:prstGeom prst="rightArrow">
          <a:avLst>
            <a:gd name="adj1" fmla="val 70000"/>
            <a:gd name="adj2" fmla="val 50000"/>
          </a:avLst>
        </a:prstGeom>
        <a:solidFill>
          <a:schemeClr val="accent1">
            <a:alpha val="90000"/>
            <a:tint val="40000"/>
            <a:hueOff val="0"/>
            <a:satOff val="0"/>
            <a:lumOff val="0"/>
            <a:alphaOff val="0"/>
          </a:schemeClr>
        </a:solidFill>
        <a:ln w="19050" cap="flat" cmpd="sng" algn="ctr">
          <a:solidFill>
            <a:srgbClr val="004D86"/>
          </a:solidFill>
          <a:prstDash val="solid"/>
        </a:ln>
        <a:effectLst/>
      </dsp:spPr>
      <dsp:style>
        <a:lnRef idx="2">
          <a:scrgbClr r="0" g="0" b="0"/>
        </a:lnRef>
        <a:fillRef idx="1">
          <a:scrgbClr r="0" g="0" b="0"/>
        </a:fillRef>
        <a:effectRef idx="0">
          <a:scrgbClr r="0" g="0" b="0"/>
        </a:effectRef>
        <a:fontRef idx="minor"/>
      </dsp:style>
      <dsp:txBody>
        <a:bodyPr spcFirstLastPara="0" vert="horz" wrap="square" lIns="35560" tIns="8890" rIns="17780" bIns="8890" numCol="1" spcCol="1270" anchor="ctr" anchorCtr="0">
          <a:noAutofit/>
        </a:bodyPr>
        <a:lstStyle/>
        <a:p>
          <a:pPr lvl="0" algn="l" defTabSz="622300">
            <a:lnSpc>
              <a:spcPct val="90000"/>
            </a:lnSpc>
            <a:spcBef>
              <a:spcPct val="0"/>
            </a:spcBef>
            <a:spcAft>
              <a:spcPct val="35000"/>
            </a:spcAft>
          </a:pPr>
          <a:r>
            <a:rPr lang="en-US" sz="1400" kern="1200" dirty="0" smtClean="0">
              <a:latin typeface="Arial" panose="020B0604020202020204" pitchFamily="34" charset="0"/>
              <a:cs typeface="Arial" panose="020B0604020202020204" pitchFamily="34" charset="0"/>
            </a:rPr>
            <a:t>Dialogue with City, State, and other stake- holders</a:t>
          </a:r>
          <a:endParaRPr lang="en-US" sz="1400" kern="1200" dirty="0">
            <a:latin typeface="Arial" panose="020B0604020202020204" pitchFamily="34" charset="0"/>
            <a:cs typeface="Arial" panose="020B0604020202020204" pitchFamily="34" charset="0"/>
          </a:endParaRPr>
        </a:p>
      </dsp:txBody>
      <dsp:txXfrm>
        <a:off x="6458982" y="278689"/>
        <a:ext cx="1549216" cy="1805614"/>
      </dsp:txXfrm>
    </dsp:sp>
    <dsp:sp modelId="{0C6F398C-44D8-4FE0-A046-4680FF436DCC}">
      <dsp:nvSpPr>
        <dsp:cNvPr id="0" name=""/>
        <dsp:cNvSpPr/>
      </dsp:nvSpPr>
      <dsp:spPr>
        <a:xfrm>
          <a:off x="5426171" y="665091"/>
          <a:ext cx="1032811" cy="103281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latin typeface="Arial" panose="020B0604020202020204" pitchFamily="34" charset="0"/>
              <a:cs typeface="Arial" panose="020B0604020202020204" pitchFamily="34" charset="0"/>
            </a:rPr>
            <a:t>On-going</a:t>
          </a:r>
          <a:endParaRPr lang="en-US" sz="1600" kern="1200" dirty="0">
            <a:latin typeface="Arial" panose="020B0604020202020204" pitchFamily="34" charset="0"/>
            <a:cs typeface="Arial" panose="020B0604020202020204" pitchFamily="34" charset="0"/>
          </a:endParaRPr>
        </a:p>
      </dsp:txBody>
      <dsp:txXfrm>
        <a:off x="5426171" y="665091"/>
        <a:ext cx="1032811" cy="1032811"/>
      </dsp:txXfrm>
    </dsp:sp>
  </dsp:spTree>
</dsp:drawing>
</file>

<file path=ppt/diagrams/layout1.xml><?xml version="1.0" encoding="utf-8"?>
<dgm:layoutDef xmlns:dgm="http://schemas.openxmlformats.org/drawingml/2006/diagram" xmlns:a="http://schemas.openxmlformats.org/drawingml/2006/main" uniqueId="urn:microsoft.com/office/officeart/2005/8/layout/hProcess6">
  <dgm:title val=""/>
  <dgm:desc val=""/>
  <dgm:catLst>
    <dgm:cat type="process"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theList">
    <dgm:varLst>
      <dgm:dir/>
      <dgm:animLvl val="lvl"/>
      <dgm:resizeHandles val="exact"/>
    </dgm:varLst>
    <dgm:choose name="Name0">
      <dgm:if name="Name1" func="var" arg="dir" op="equ" val="norm">
        <dgm:alg type="lin">
          <dgm:param type="linDir" val="fromL"/>
          <dgm:param type="nodeHorzAlign" val="l"/>
        </dgm:alg>
      </dgm:if>
      <dgm:else name="Name2">
        <dgm:alg type="lin">
          <dgm:param type="linDir" val="fromR"/>
          <dgm:param type="nodeHorzAlign" val="r"/>
        </dgm:alg>
      </dgm:else>
    </dgm:choose>
    <dgm:shape xmlns:r="http://schemas.openxmlformats.org/officeDocument/2006/relationships" r:blip="">
      <dgm:adjLst/>
    </dgm:shape>
    <dgm:presOf/>
    <dgm:constrLst>
      <dgm:constr type="w" for="ch" forName="compNode" refType="w"/>
      <dgm:constr type="h" for="ch" forName="compNode" refType="w" refFor="ch" refForName="compNode" fact="0.7"/>
      <dgm:constr type="ctrY" for="ch" forName="compNode" refType="h" fact="0.5"/>
      <dgm:constr type="w" for="ch" forName="aSpace" refType="w" fact="0.05"/>
      <dgm:constr type="primFontSz" for="des" forName="childTextHidden" op="equ" val="65"/>
      <dgm:constr type="primFontSz" for="des" forName="parentText" op="equ"/>
    </dgm:constrLst>
    <dgm:ruleLst/>
    <dgm:forEach name="aNodeForEach" axis="ch" ptType="node">
      <dgm:layoutNode name="compNode">
        <dgm:alg type="composite">
          <dgm:param type="ar" val="1.43"/>
        </dgm:alg>
        <dgm:shape xmlns:r="http://schemas.openxmlformats.org/officeDocument/2006/relationships" r:blip="">
          <dgm:adjLst/>
        </dgm:shape>
        <dgm:presOf/>
        <dgm:choose name="Name3">
          <dgm:if name="Name4" func="var" arg="dir" op="equ" val="norm">
            <dgm:constrLst>
              <dgm:constr type="w" for="ch" forName="childTextVisible" refType="w" fact="0.8"/>
              <dgm:constr type="h" for="ch" forName="childTextVisible" refType="h"/>
              <dgm:constr type="r" for="ch" forName="childTextVisible" refType="w"/>
              <dgm:constr type="w" for="ch" forName="childTextHidden" refType="w" fact="0.6"/>
              <dgm:constr type="h" for="ch" forName="childTextHidden" refType="h"/>
              <dgm:constr type="r" for="ch" forName="childTextHidden" refType="w"/>
              <dgm:constr type="l" for="ch" forName="parentText"/>
              <dgm:constr type="w" for="ch" forName="parentText" refType="w" fact="0.4"/>
              <dgm:constr type="h" for="ch" forName="parentText" refType="w" refFor="ch" refForName="parentText" op="equ"/>
              <dgm:constr type="ctrY" for="ch" forName="parentText" refType="h" fact="0.5"/>
            </dgm:constrLst>
          </dgm:if>
          <dgm:else name="Name5">
            <dgm:constrLst>
              <dgm:constr type="w" for="ch" forName="childTextVisible" refType="w" fact="0.8"/>
              <dgm:constr type="h" for="ch" forName="childTextVisible" refType="h"/>
              <dgm:constr type="l" for="ch" forName="childTextVisible"/>
              <dgm:constr type="w" for="ch" forName="childTextHidden" refType="w" fact="0.6"/>
              <dgm:constr type="h" for="ch" forName="childTextHidden" refType="h"/>
              <dgm:constr type="l" for="ch" forName="childTextHidden"/>
              <dgm:constr type="r" for="ch" forName="parentText" refType="w"/>
              <dgm:constr type="w" for="ch" forName="parentText" refType="w" fact="0.4"/>
              <dgm:constr type="h" for="ch" forName="parentText" refType="w" refFor="ch" refForName="parentText" op="equ"/>
              <dgm:constr type="ctrY" for="ch" forName="parentText" refType="h" fact="0.5"/>
            </dgm:constrLst>
          </dgm:else>
        </dgm:choose>
        <dgm:ruleLst/>
        <dgm:layoutNode name="noGeometry">
          <dgm:alg type="sp"/>
          <dgm:shape xmlns:r="http://schemas.openxmlformats.org/officeDocument/2006/relationships" r:blip="">
            <dgm:adjLst/>
          </dgm:shape>
          <dgm:presOf/>
          <dgm:constrLst/>
          <dgm:ruleLst/>
        </dgm:layoutNode>
        <dgm:layoutNode name="childTextVisible" styleLbl="bgAccFollowNode1">
          <dgm:varLst>
            <dgm:bulletEnabled val="1"/>
          </dgm:varLst>
          <dgm:alg type="sp"/>
          <dgm:choose name="Name6">
            <dgm:if name="Name7" func="var" arg="dir" op="equ" val="norm">
              <dgm:shape xmlns:r="http://schemas.openxmlformats.org/officeDocument/2006/relationships" type="rightArrow" r:blip="">
                <dgm:adjLst>
                  <dgm:adj idx="1" val="0.7"/>
                  <dgm:adj idx="2" val="0.5"/>
                </dgm:adjLst>
              </dgm:shape>
            </dgm:if>
            <dgm:else name="Name8">
              <dgm:shape xmlns:r="http://schemas.openxmlformats.org/officeDocument/2006/relationships" type="leftArrow" r:blip="">
                <dgm:adjLst>
                  <dgm:adj idx="1" val="0.7"/>
                  <dgm:adj idx="2" val="0.5"/>
                </dgm:adjLst>
              </dgm:shape>
            </dgm:else>
          </dgm:choose>
          <dgm:presOf axis="des" ptType="node"/>
          <dgm:constrLst/>
          <dgm:ruleLst/>
        </dgm:layoutNode>
        <dgm:layoutNode name="childTextHidden" styleLbl="bgAccFollowNode1">
          <dgm:choose name="Name9">
            <dgm:if name="Name10" axis="des followSib" ptType="node node" st="1 1" cnt="1 0" func="cnt" op="gte" val="1">
              <dgm:alg type="tx">
                <dgm:param type="stBulletLvl" val="1"/>
                <dgm:param type="txAnchorVertCh" val="mid"/>
              </dgm:alg>
            </dgm:if>
            <dgm:else name="Name11">
              <dgm:alg type="tx">
                <dgm:param type="stBulletLvl" val="2"/>
                <dgm:param type="txAnchorVertCh" val="mid"/>
              </dgm:alg>
            </dgm:else>
          </dgm:choose>
          <dgm:choose name="Name12">
            <dgm:if name="Name13" func="var" arg="dir" op="equ" val="norm">
              <dgm:shape xmlns:r="http://schemas.openxmlformats.org/officeDocument/2006/relationships" type="rightArrow" r:blip="" hideGeom="1">
                <dgm:adjLst>
                  <dgm:adj idx="1" val="0.7"/>
                  <dgm:adj idx="2" val="0.5"/>
                </dgm:adjLst>
              </dgm:shape>
            </dgm:if>
            <dgm:else name="Name14">
              <dgm:shape xmlns:r="http://schemas.openxmlformats.org/officeDocument/2006/relationships" type="leftArrow" r:blip="" hideGeom="1">
                <dgm:adjLst>
                  <dgm:adj idx="1" val="0.7"/>
                  <dgm:adj idx="2" val="0.5"/>
                </dgm:adjLst>
              </dgm:shape>
            </dgm:else>
          </dgm:choose>
          <dgm:presOf axis="des" ptType="node"/>
          <dgm:constrLst>
            <dgm:constr type="secFontSz" refType="primFontSz"/>
            <dgm:constr type="tMarg" refType="primFontSz" fact="0.05"/>
            <dgm:constr type="bMarg" refType="primFontSz" fact="0.05"/>
            <dgm:constr type="rMarg" refType="primFontSz" fact="0.1"/>
            <dgm:constr type="lMarg" refType="primFontSz" fact="0.2"/>
          </dgm:constrLst>
          <dgm:ruleLst>
            <dgm:rule type="primFontSz" val="5" fact="NaN" max="NaN"/>
          </dgm:ruleLst>
        </dgm:layoutNode>
        <dgm:layoutNode name="parentText" styleLbl="node1">
          <dgm:varLst>
            <dgm:chMax val="1"/>
            <dgm:bulletEnabled val="1"/>
          </dgm:varLst>
          <dgm:alg type="tx"/>
          <dgm:shape xmlns:r="http://schemas.openxmlformats.org/officeDocument/2006/relationships" type="ellipse" r:blip="">
            <dgm:adjLst/>
          </dgm:shape>
          <dgm:presOf axis="self"/>
          <dgm:constrLst>
            <dgm:constr type="primFontSz" val="65"/>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choose name="Name15">
        <dgm:if name="Name16" axis="self" ptType="node" func="revPos" op="gte" val="2">
          <dgm:layoutNode name="aSpace">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image" Target="../media/image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image" Target="../media/image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image" Target="../media/image1.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image" Target="../media/image1.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9.v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1.v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image" Target="../media/image1.emf"/></Relationships>
</file>

<file path=ppt/drawings/_rels/vmlDrawing22.v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image" Target="../media/image1.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image" Target="../media/image1.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138"/>
          </a:xfrm>
          <a:prstGeom prst="rect">
            <a:avLst/>
          </a:prstGeom>
        </p:spPr>
        <p:txBody>
          <a:bodyPr vert="horz" lIns="92283" tIns="46142" rIns="92283" bIns="46142" rtlCol="0"/>
          <a:lstStyle>
            <a:lvl1pPr algn="l" eaLnBrk="1" fontAlgn="auto" hangingPunct="1">
              <a:spcBef>
                <a:spcPts val="0"/>
              </a:spcBef>
              <a:spcAft>
                <a:spcPts val="0"/>
              </a:spcAft>
              <a:defRPr sz="1100">
                <a:latin typeface="+mn-lt"/>
                <a:cs typeface="+mn-cs"/>
              </a:defRPr>
            </a:lvl1pPr>
          </a:lstStyle>
          <a:p>
            <a:pPr>
              <a:defRPr/>
            </a:pPr>
            <a:endParaRPr lang="en-US"/>
          </a:p>
        </p:txBody>
      </p:sp>
      <p:sp>
        <p:nvSpPr>
          <p:cNvPr id="3" name="Date Placeholder 2"/>
          <p:cNvSpPr>
            <a:spLocks noGrp="1"/>
          </p:cNvSpPr>
          <p:nvPr>
            <p:ph type="dt" sz="quarter" idx="1"/>
          </p:nvPr>
        </p:nvSpPr>
        <p:spPr>
          <a:xfrm>
            <a:off x="3884613" y="0"/>
            <a:ext cx="2971800" cy="465138"/>
          </a:xfrm>
          <a:prstGeom prst="rect">
            <a:avLst/>
          </a:prstGeom>
        </p:spPr>
        <p:txBody>
          <a:bodyPr vert="horz" lIns="92283" tIns="46142" rIns="92283" bIns="46142" rtlCol="0"/>
          <a:lstStyle>
            <a:lvl1pPr algn="r" eaLnBrk="1" fontAlgn="auto" hangingPunct="1">
              <a:spcBef>
                <a:spcPts val="0"/>
              </a:spcBef>
              <a:spcAft>
                <a:spcPts val="0"/>
              </a:spcAft>
              <a:defRPr sz="1100">
                <a:latin typeface="+mn-lt"/>
                <a:cs typeface="+mn-cs"/>
              </a:defRPr>
            </a:lvl1pPr>
          </a:lstStyle>
          <a:p>
            <a:pPr>
              <a:defRPr/>
            </a:pPr>
            <a:fld id="{AA964E52-74B1-4A86-98AF-3A5521924C6E}" type="datetimeFigureOut">
              <a:rPr lang="en-US"/>
              <a:pPr>
                <a:defRPr/>
              </a:pPr>
              <a:t>’92-’99</a:t>
            </a:fld>
            <a:endParaRPr lang="en-US"/>
          </a:p>
        </p:txBody>
      </p:sp>
      <p:sp>
        <p:nvSpPr>
          <p:cNvPr id="4" name="Footer Placeholder 3"/>
          <p:cNvSpPr>
            <a:spLocks noGrp="1"/>
          </p:cNvSpPr>
          <p:nvPr>
            <p:ph type="ftr" sz="quarter" idx="2"/>
          </p:nvPr>
        </p:nvSpPr>
        <p:spPr>
          <a:xfrm>
            <a:off x="0" y="8829675"/>
            <a:ext cx="2971800" cy="465138"/>
          </a:xfrm>
          <a:prstGeom prst="rect">
            <a:avLst/>
          </a:prstGeom>
        </p:spPr>
        <p:txBody>
          <a:bodyPr vert="horz" lIns="92283" tIns="46142" rIns="92283" bIns="46142" rtlCol="0" anchor="b"/>
          <a:lstStyle>
            <a:lvl1pPr algn="l" eaLnBrk="1" fontAlgn="auto" hangingPunct="1">
              <a:spcBef>
                <a:spcPts val="0"/>
              </a:spcBef>
              <a:spcAft>
                <a:spcPts val="0"/>
              </a:spcAft>
              <a:defRPr sz="1100">
                <a:latin typeface="+mn-lt"/>
                <a:cs typeface="+mn-cs"/>
              </a:defRPr>
            </a:lvl1pPr>
          </a:lstStyle>
          <a:p>
            <a:pPr>
              <a:defRPr/>
            </a:pPr>
            <a:endParaRPr lang="en-US"/>
          </a:p>
        </p:txBody>
      </p:sp>
      <p:sp>
        <p:nvSpPr>
          <p:cNvPr id="5" name="Slide Number Placeholder 4"/>
          <p:cNvSpPr>
            <a:spLocks noGrp="1"/>
          </p:cNvSpPr>
          <p:nvPr>
            <p:ph type="sldNum" sz="quarter" idx="3"/>
          </p:nvPr>
        </p:nvSpPr>
        <p:spPr>
          <a:xfrm>
            <a:off x="3884613" y="8829675"/>
            <a:ext cx="2971800" cy="465138"/>
          </a:xfrm>
          <a:prstGeom prst="rect">
            <a:avLst/>
          </a:prstGeom>
        </p:spPr>
        <p:txBody>
          <a:bodyPr vert="horz" wrap="square" lIns="92283" tIns="46142" rIns="92283" bIns="46142" numCol="1" anchor="b" anchorCtr="0" compatLnSpc="1">
            <a:prstTxWarp prst="textNoShape">
              <a:avLst/>
            </a:prstTxWarp>
          </a:bodyPr>
          <a:lstStyle>
            <a:lvl1pPr algn="r" eaLnBrk="1" hangingPunct="1">
              <a:defRPr sz="1100"/>
            </a:lvl1pPr>
          </a:lstStyle>
          <a:p>
            <a:fld id="{8AED755A-244C-4C65-8612-692F12170333}" type="slidenum">
              <a:rPr lang="en-US" altLang="en-US"/>
              <a:pPr/>
              <a:t>‹#›</a:t>
            </a:fld>
            <a:endParaRPr lang="en-US" alt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5138"/>
          </a:xfrm>
          <a:prstGeom prst="rect">
            <a:avLst/>
          </a:prstGeom>
        </p:spPr>
        <p:txBody>
          <a:bodyPr vert="horz" lIns="92283" tIns="46142" rIns="92283" bIns="46142" rtlCol="0"/>
          <a:lstStyle>
            <a:lvl1pPr algn="l" eaLnBrk="1" fontAlgn="auto" hangingPunct="1">
              <a:spcBef>
                <a:spcPts val="0"/>
              </a:spcBef>
              <a:spcAft>
                <a:spcPts val="0"/>
              </a:spcAft>
              <a:defRPr sz="11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65138"/>
          </a:xfrm>
          <a:prstGeom prst="rect">
            <a:avLst/>
          </a:prstGeom>
        </p:spPr>
        <p:txBody>
          <a:bodyPr vert="horz" lIns="92283" tIns="46142" rIns="92283" bIns="46142" rtlCol="0"/>
          <a:lstStyle>
            <a:lvl1pPr algn="r" eaLnBrk="1" fontAlgn="auto" hangingPunct="1">
              <a:spcBef>
                <a:spcPts val="0"/>
              </a:spcBef>
              <a:spcAft>
                <a:spcPts val="0"/>
              </a:spcAft>
              <a:defRPr sz="1100">
                <a:latin typeface="+mn-lt"/>
                <a:cs typeface="+mn-cs"/>
              </a:defRPr>
            </a:lvl1pPr>
          </a:lstStyle>
          <a:p>
            <a:pPr>
              <a:defRPr/>
            </a:pPr>
            <a:fld id="{8BB7E0DD-BB89-4A38-BD7D-0D5859F82CF5}" type="datetimeFigureOut">
              <a:rPr lang="en-US"/>
              <a:pPr>
                <a:defRPr/>
              </a:pPr>
              <a:t>’92-’99</a:t>
            </a:fld>
            <a:endParaRPr lang="en-US"/>
          </a:p>
        </p:txBody>
      </p:sp>
      <p:sp>
        <p:nvSpPr>
          <p:cNvPr id="4" name="Slide Image Placeholder 3"/>
          <p:cNvSpPr>
            <a:spLocks noGrp="1" noRot="1" noChangeAspect="1"/>
          </p:cNvSpPr>
          <p:nvPr>
            <p:ph type="sldImg" idx="2"/>
          </p:nvPr>
        </p:nvSpPr>
        <p:spPr>
          <a:xfrm>
            <a:off x="1814513" y="696913"/>
            <a:ext cx="3068637" cy="2301875"/>
          </a:xfrm>
          <a:prstGeom prst="rect">
            <a:avLst/>
          </a:prstGeom>
          <a:noFill/>
          <a:ln w="12700">
            <a:solidFill>
              <a:prstClr val="black"/>
            </a:solidFill>
          </a:ln>
        </p:spPr>
        <p:txBody>
          <a:bodyPr vert="horz" lIns="92283" tIns="46142" rIns="92283" bIns="46142" rtlCol="0" anchor="ctr"/>
          <a:lstStyle/>
          <a:p>
            <a:pPr lvl="0"/>
            <a:endParaRPr lang="en-US" noProof="0"/>
          </a:p>
        </p:txBody>
      </p:sp>
      <p:sp>
        <p:nvSpPr>
          <p:cNvPr id="5" name="Notes Placeholder 4"/>
          <p:cNvSpPr>
            <a:spLocks noGrp="1"/>
          </p:cNvSpPr>
          <p:nvPr>
            <p:ph type="body" sz="quarter" idx="3"/>
          </p:nvPr>
        </p:nvSpPr>
        <p:spPr>
          <a:xfrm>
            <a:off x="449263" y="3278188"/>
            <a:ext cx="5969000" cy="5551487"/>
          </a:xfrm>
          <a:prstGeom prst="rect">
            <a:avLst/>
          </a:prstGeom>
        </p:spPr>
        <p:txBody>
          <a:bodyPr vert="horz" lIns="92283" tIns="46142" rIns="92283" bIns="46142"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829675"/>
            <a:ext cx="2971800" cy="465138"/>
          </a:xfrm>
          <a:prstGeom prst="rect">
            <a:avLst/>
          </a:prstGeom>
        </p:spPr>
        <p:txBody>
          <a:bodyPr vert="horz" lIns="92283" tIns="46142" rIns="92283" bIns="46142" rtlCol="0" anchor="b"/>
          <a:lstStyle>
            <a:lvl1pPr algn="l" eaLnBrk="1" fontAlgn="auto" hangingPunct="1">
              <a:spcBef>
                <a:spcPts val="0"/>
              </a:spcBef>
              <a:spcAft>
                <a:spcPts val="0"/>
              </a:spcAft>
              <a:defRPr sz="11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829675"/>
            <a:ext cx="2971800" cy="465138"/>
          </a:xfrm>
          <a:prstGeom prst="rect">
            <a:avLst/>
          </a:prstGeom>
        </p:spPr>
        <p:txBody>
          <a:bodyPr vert="horz" wrap="square" lIns="92283" tIns="46142" rIns="92283" bIns="46142" numCol="1" anchor="b" anchorCtr="0" compatLnSpc="1">
            <a:prstTxWarp prst="textNoShape">
              <a:avLst/>
            </a:prstTxWarp>
          </a:bodyPr>
          <a:lstStyle>
            <a:lvl1pPr algn="r" eaLnBrk="1" hangingPunct="1">
              <a:defRPr sz="1100"/>
            </a:lvl1pPr>
          </a:lstStyle>
          <a:p>
            <a:fld id="{B6EB7629-3FC3-4000-9D11-452EFADAEDB0}" type="slidenum">
              <a:rPr lang="en-US" altLang="en-US"/>
              <a:pPr/>
              <a:t>‹#›</a:t>
            </a:fld>
            <a:endParaRPr lang="en-US" altLang="en-US"/>
          </a:p>
        </p:txBody>
      </p:sp>
    </p:spTree>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mn-ea"/>
        <a:cs typeface="+mn-cs"/>
      </a:defRPr>
    </a:lvl1pPr>
    <a:lvl2pPr marL="457200" algn="l" defTabSz="457200" rtl="0" eaLnBrk="0" fontAlgn="base" hangingPunct="0">
      <a:spcBef>
        <a:spcPct val="30000"/>
      </a:spcBef>
      <a:spcAft>
        <a:spcPct val="0"/>
      </a:spcAft>
      <a:defRPr sz="1200" kern="1200">
        <a:solidFill>
          <a:schemeClr val="tx1"/>
        </a:solidFill>
        <a:latin typeface="+mn-lt"/>
        <a:ea typeface="+mn-ea"/>
        <a:cs typeface="+mn-cs"/>
      </a:defRPr>
    </a:lvl2pPr>
    <a:lvl3pPr marL="914400" algn="l" defTabSz="457200" rtl="0" eaLnBrk="0" fontAlgn="base" hangingPunct="0">
      <a:spcBef>
        <a:spcPct val="30000"/>
      </a:spcBef>
      <a:spcAft>
        <a:spcPct val="0"/>
      </a:spcAft>
      <a:defRPr sz="1200" kern="1200">
        <a:solidFill>
          <a:schemeClr val="tx1"/>
        </a:solidFill>
        <a:latin typeface="+mn-lt"/>
        <a:ea typeface="+mn-ea"/>
        <a:cs typeface="+mn-cs"/>
      </a:defRPr>
    </a:lvl3pPr>
    <a:lvl4pPr marL="1371600" algn="l" defTabSz="457200" rtl="0" eaLnBrk="0" fontAlgn="base" hangingPunct="0">
      <a:spcBef>
        <a:spcPct val="30000"/>
      </a:spcBef>
      <a:spcAft>
        <a:spcPct val="0"/>
      </a:spcAft>
      <a:defRPr sz="1200" kern="1200">
        <a:solidFill>
          <a:schemeClr val="tx1"/>
        </a:solidFill>
        <a:latin typeface="+mn-lt"/>
        <a:ea typeface="+mn-ea"/>
        <a:cs typeface="+mn-cs"/>
      </a:defRPr>
    </a:lvl4pPr>
    <a:lvl5pPr marL="1828800" algn="l" defTabSz="457200" rtl="0" eaLnBrk="0" fontAlgn="base" hangingPunct="0">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p:spPr>
      </p:sp>
      <p:sp>
        <p:nvSpPr>
          <p:cNvPr id="5123" name="Notes Placeholder 2"/>
          <p:cNvSpPr>
            <a:spLocks noGrp="1"/>
          </p:cNvSpPr>
          <p:nvPr>
            <p:ph type="body" idx="1"/>
          </p:nvPr>
        </p:nvSpPr>
        <p:spPr bwMode="auto">
          <a:noFill/>
        </p:spPr>
        <p:txBody>
          <a:bodyPr wrap="square" numCol="1" anchor="t" anchorCtr="0" compatLnSpc="1">
            <a:prstTxWarp prst="textNoShape">
              <a:avLst/>
            </a:prstTxWarp>
          </a:bodyPr>
          <a:lstStyle/>
          <a:p>
            <a:pPr marL="285750" indent="-285750">
              <a:buFontTx/>
              <a:buChar char="•"/>
            </a:pPr>
            <a:r>
              <a:rPr lang="en-US" altLang="en-US" sz="1600" smtClean="0"/>
              <a:t>Good Morning. I am very pleased to be here to present the proposed MTA 2015-2019 Capital Program</a:t>
            </a:r>
          </a:p>
          <a:p>
            <a:pPr marL="285750" indent="-285750">
              <a:buFontTx/>
              <a:buChar char="•"/>
            </a:pPr>
            <a:endParaRPr lang="en-US" altLang="en-US" sz="1600" smtClean="0"/>
          </a:p>
          <a:p>
            <a:pPr marL="285750" indent="-285750">
              <a:buFontTx/>
              <a:buChar char="•"/>
            </a:pPr>
            <a:r>
              <a:rPr lang="en-US" altLang="en-US" sz="1600" smtClean="0"/>
              <a:t>Over the past year, we have worked long and hard to carefully craft this program, combining projects that:</a:t>
            </a:r>
          </a:p>
          <a:p>
            <a:pPr marL="285750" indent="-285750">
              <a:buFontTx/>
              <a:buChar char="•"/>
            </a:pPr>
            <a:endParaRPr lang="en-US" altLang="en-US" sz="1600" u="sng" smtClean="0"/>
          </a:p>
          <a:p>
            <a:pPr marL="285750" indent="-285750">
              <a:buFontTx/>
              <a:buChar char="•"/>
            </a:pPr>
            <a:r>
              <a:rPr lang="en-US" altLang="en-US" sz="1600" u="sng" smtClean="0"/>
              <a:t>Renew</a:t>
            </a:r>
            <a:r>
              <a:rPr lang="en-US" altLang="en-US" sz="1600" smtClean="0"/>
              <a:t> the system for safe and reliable service</a:t>
            </a:r>
          </a:p>
          <a:p>
            <a:pPr marL="285750" indent="-285750">
              <a:buFontTx/>
              <a:buChar char="•"/>
            </a:pPr>
            <a:endParaRPr lang="en-US" altLang="en-US" sz="1600" u="sng" smtClean="0"/>
          </a:p>
          <a:p>
            <a:pPr marL="285750" indent="-285750">
              <a:buFontTx/>
              <a:buChar char="•"/>
            </a:pPr>
            <a:r>
              <a:rPr lang="en-US" altLang="en-US" sz="1600" u="sng" smtClean="0"/>
              <a:t>Enhance</a:t>
            </a:r>
            <a:r>
              <a:rPr lang="en-US" altLang="en-US" sz="1600" smtClean="0"/>
              <a:t> and </a:t>
            </a:r>
            <a:r>
              <a:rPr lang="en-US" altLang="en-US" sz="1600" u="sng" smtClean="0"/>
              <a:t>expand</a:t>
            </a:r>
            <a:r>
              <a:rPr lang="en-US" altLang="en-US" sz="1600" smtClean="0"/>
              <a:t> the network to create the 21st century system our customers expect and meet the demands of the regional economy.</a:t>
            </a:r>
          </a:p>
        </p:txBody>
      </p:sp>
      <p:sp>
        <p:nvSpPr>
          <p:cNvPr id="5124" name="Slide Number Placeholder 3"/>
          <p:cNvSpPr>
            <a:spLocks noGrp="1"/>
          </p:cNvSpPr>
          <p:nvPr>
            <p:ph type="sldNum" sz="quarter" idx="5"/>
          </p:nvPr>
        </p:nvSpPr>
        <p:spPr bwMode="auto">
          <a:noFill/>
          <a:ln>
            <a:miter lim="800000"/>
            <a:headEnd/>
            <a:tailEnd/>
          </a:ln>
        </p:spPr>
        <p:txBody>
          <a:bodyPr/>
          <a:lstStyle/>
          <a:p>
            <a:fld id="{184B8D8D-7D9E-4025-A7F6-C1E9E3D821AE}" type="slidenum">
              <a:rPr lang="en-US" altLang="en-US"/>
              <a:pPr/>
              <a:t>0</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p:spPr>
      </p:sp>
      <p:sp>
        <p:nvSpPr>
          <p:cNvPr id="38915" name="Notes Placeholder 2"/>
          <p:cNvSpPr>
            <a:spLocks noGrp="1"/>
          </p:cNvSpPr>
          <p:nvPr>
            <p:ph type="body" idx="1"/>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altLang="en-US" sz="1400" dirty="0" smtClean="0"/>
              <a:t>The </a:t>
            </a:r>
            <a:r>
              <a:rPr lang="en-US" altLang="en-US" sz="1400" dirty="0"/>
              <a:t>NYC Transit 2015-2019 Plan totals $17.1 billion. The largest area of spending is rolling stock followed by signals, then stations, </a:t>
            </a:r>
            <a:r>
              <a:rPr lang="en-US" altLang="en-US" sz="1400" dirty="0" smtClean="0"/>
              <a:t>and track. </a:t>
            </a:r>
            <a:endParaRPr lang="en-US" altLang="en-US" sz="1400" dirty="0"/>
          </a:p>
          <a:p>
            <a:pPr>
              <a:defRPr/>
            </a:pPr>
            <a:r>
              <a:rPr lang="en-US" altLang="en-US" sz="1400" dirty="0"/>
              <a:t> </a:t>
            </a:r>
          </a:p>
          <a:p>
            <a:pPr>
              <a:defRPr/>
            </a:pPr>
            <a:r>
              <a:rPr lang="en-US" altLang="en-US" sz="1400" dirty="0" smtClean="0"/>
              <a:t>Proposed rolling </a:t>
            </a:r>
            <a:r>
              <a:rPr lang="en-US" altLang="en-US" sz="1400" dirty="0"/>
              <a:t>stock purchases for Transit include </a:t>
            </a:r>
            <a:endParaRPr lang="en-US" altLang="en-US" sz="1400" dirty="0" smtClean="0"/>
          </a:p>
          <a:p>
            <a:pPr>
              <a:defRPr/>
            </a:pPr>
            <a:endParaRPr lang="en-US" altLang="en-US" sz="1400" dirty="0" smtClean="0"/>
          </a:p>
          <a:p>
            <a:pPr marL="285750" indent="-285750">
              <a:buFont typeface="Arial" panose="020B0604020202020204" pitchFamily="34" charset="0"/>
              <a:buChar char="•"/>
              <a:defRPr/>
            </a:pPr>
            <a:r>
              <a:rPr lang="en-US" altLang="en-US" sz="1400" dirty="0" smtClean="0"/>
              <a:t>the </a:t>
            </a:r>
            <a:r>
              <a:rPr lang="en-US" altLang="en-US" sz="1400" dirty="0"/>
              <a:t>“R-211” fleet which is slated to replace the R-46 fleet in the </a:t>
            </a:r>
            <a:r>
              <a:rPr lang="en-US" altLang="en-US" sz="1400" dirty="0" smtClean="0"/>
              <a:t>B-Division and the </a:t>
            </a:r>
            <a:r>
              <a:rPr lang="en-US" altLang="en-US" sz="1400" dirty="0"/>
              <a:t>Staten Island </a:t>
            </a:r>
            <a:r>
              <a:rPr lang="en-US" altLang="en-US" sz="1400" dirty="0" smtClean="0"/>
              <a:t>Railway fleet, which are the same vintage.</a:t>
            </a:r>
          </a:p>
          <a:p>
            <a:pPr marL="285750" indent="-285750">
              <a:buFont typeface="Arial" panose="020B0604020202020204" pitchFamily="34" charset="0"/>
              <a:buChar char="•"/>
              <a:defRPr/>
            </a:pPr>
            <a:r>
              <a:rPr lang="en-US" altLang="en-US" sz="1400" dirty="0" smtClean="0"/>
              <a:t>$1 billion worth of buses including 1,113 standard, 275 articulated buses and 50 express buses</a:t>
            </a:r>
            <a:endParaRPr lang="en-US" altLang="en-US" sz="1400" dirty="0"/>
          </a:p>
          <a:p>
            <a:pPr>
              <a:defRPr/>
            </a:pPr>
            <a:r>
              <a:rPr lang="en-US" altLang="en-US" sz="1400" dirty="0"/>
              <a:t> </a:t>
            </a:r>
          </a:p>
          <a:p>
            <a:pPr>
              <a:defRPr/>
            </a:pPr>
            <a:r>
              <a:rPr lang="en-US" altLang="en-US" sz="1400" dirty="0"/>
              <a:t>Transit </a:t>
            </a:r>
            <a:r>
              <a:rPr lang="en-US" altLang="en-US" sz="1400" dirty="0" smtClean="0"/>
              <a:t>plans to continue with CBTC </a:t>
            </a:r>
            <a:r>
              <a:rPr lang="en-US" altLang="en-US" sz="1400" dirty="0"/>
              <a:t>on the Queens Blvd Line- improving reliability and increasing capacity by 10%- and undertaking CBTC on the 6</a:t>
            </a:r>
            <a:r>
              <a:rPr lang="en-US" altLang="en-US" sz="1400" baseline="30000" dirty="0"/>
              <a:t>th</a:t>
            </a:r>
            <a:r>
              <a:rPr lang="en-US" altLang="en-US" sz="1400" dirty="0"/>
              <a:t> Avenue Line in </a:t>
            </a:r>
            <a:r>
              <a:rPr lang="en-US" altLang="en-US" sz="1400" dirty="0" smtClean="0"/>
              <a:t>Manhattan and design for CBTC on the 8</a:t>
            </a:r>
            <a:r>
              <a:rPr lang="en-US" altLang="en-US" sz="1400" baseline="30000" dirty="0" smtClean="0"/>
              <a:t>th</a:t>
            </a:r>
            <a:r>
              <a:rPr lang="en-US" altLang="en-US" sz="1400" dirty="0" smtClean="0"/>
              <a:t> Avenue Line.</a:t>
            </a:r>
            <a:endParaRPr lang="en-US" altLang="en-US" sz="1400" dirty="0"/>
          </a:p>
          <a:p>
            <a:pPr>
              <a:defRPr/>
            </a:pPr>
            <a:r>
              <a:rPr lang="en-US" altLang="en-US" sz="1400" dirty="0"/>
              <a:t> </a:t>
            </a:r>
          </a:p>
          <a:p>
            <a:pPr marL="170441" indent="-170441">
              <a:buFont typeface="Arial" panose="020B0604020202020204" pitchFamily="34" charset="0"/>
              <a:buChar char="•"/>
              <a:defRPr/>
            </a:pPr>
            <a:r>
              <a:rPr lang="en-US" altLang="en-US" sz="1400" dirty="0"/>
              <a:t>NYCT’s station renewal </a:t>
            </a:r>
            <a:r>
              <a:rPr lang="en-US" altLang="en-US" sz="1400" dirty="0" smtClean="0"/>
              <a:t>and </a:t>
            </a:r>
            <a:r>
              <a:rPr lang="en-US" altLang="en-US" sz="1400" dirty="0"/>
              <a:t>component repair </a:t>
            </a:r>
            <a:r>
              <a:rPr lang="en-US" altLang="en-US" sz="1400" dirty="0" smtClean="0"/>
              <a:t>program </a:t>
            </a:r>
            <a:r>
              <a:rPr lang="en-US" altLang="en-US" sz="1400" dirty="0"/>
              <a:t>will make repairs at over 170 stations throughout the system.</a:t>
            </a:r>
          </a:p>
          <a:p>
            <a:pPr marL="170441" indent="-170441">
              <a:buFont typeface="Arial" panose="020B0604020202020204" pitchFamily="34" charset="0"/>
              <a:buChar char="•"/>
              <a:defRPr/>
            </a:pPr>
            <a:r>
              <a:rPr lang="en-US" altLang="en-US" sz="1400" dirty="0"/>
              <a:t>Major reconfiguration at the Times Square Shuttle and at Grand Central.</a:t>
            </a:r>
          </a:p>
          <a:p>
            <a:pPr marL="170441" indent="-170441">
              <a:buFont typeface="Arial" panose="020B0604020202020204" pitchFamily="34" charset="0"/>
              <a:buChar char="•"/>
              <a:defRPr/>
            </a:pPr>
            <a:r>
              <a:rPr lang="en-US" altLang="en-US" sz="1400" dirty="0"/>
              <a:t>And, the 15-19 Plan will support completion of the rollout of the new fare payment system.</a:t>
            </a:r>
          </a:p>
          <a:p>
            <a:pPr>
              <a:defRPr/>
            </a:pPr>
            <a:endParaRPr lang="en-US" altLang="en-US" sz="1400" dirty="0"/>
          </a:p>
          <a:p>
            <a:pPr>
              <a:defRPr/>
            </a:pPr>
            <a:r>
              <a:rPr lang="en-US" altLang="en-US" sz="1400" dirty="0" smtClean="0"/>
              <a:t>Expanded components to </a:t>
            </a:r>
            <a:r>
              <a:rPr lang="en-US" altLang="en-US" sz="1400" dirty="0"/>
              <a:t>line structures and </a:t>
            </a:r>
            <a:r>
              <a:rPr lang="en-US" altLang="en-US" sz="1400" dirty="0" smtClean="0"/>
              <a:t>power: efficiently investments.</a:t>
            </a:r>
            <a:endParaRPr lang="en-US" altLang="en-US" sz="1400" dirty="0"/>
          </a:p>
        </p:txBody>
      </p:sp>
      <p:sp>
        <p:nvSpPr>
          <p:cNvPr id="23556" name="Slide Number Placeholder 3"/>
          <p:cNvSpPr>
            <a:spLocks noGrp="1"/>
          </p:cNvSpPr>
          <p:nvPr>
            <p:ph type="sldNum" sz="quarter" idx="5"/>
          </p:nvPr>
        </p:nvSpPr>
        <p:spPr bwMode="auto">
          <a:noFill/>
          <a:ln>
            <a:miter lim="800000"/>
            <a:headEnd/>
            <a:tailEnd/>
          </a:ln>
        </p:spPr>
        <p:txBody>
          <a:bodyPr/>
          <a:lstStyle/>
          <a:p>
            <a:fld id="{E30CB276-B690-4EF6-A57B-F697635E8F89}" type="slidenum">
              <a:rPr lang="en-US" altLang="en-US"/>
              <a:pPr/>
              <a:t>9</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p:spPr>
      </p:sp>
      <p:sp>
        <p:nvSpPr>
          <p:cNvPr id="25603" name="Notes Placeholder 2"/>
          <p:cNvSpPr>
            <a:spLocks noGrp="1"/>
          </p:cNvSpPr>
          <p:nvPr>
            <p:ph type="body" idx="1"/>
          </p:nvPr>
        </p:nvSpPr>
        <p:spPr bwMode="auto">
          <a:noFill/>
        </p:spPr>
        <p:txBody>
          <a:bodyPr wrap="square" numCol="1" anchor="t" anchorCtr="0" compatLnSpc="1">
            <a:prstTxWarp prst="textNoShape">
              <a:avLst/>
            </a:prstTxWarp>
          </a:bodyPr>
          <a:lstStyle/>
          <a:p>
            <a:pPr marL="285750" indent="-285750">
              <a:buFontTx/>
              <a:buChar char="•"/>
            </a:pPr>
            <a:r>
              <a:rPr lang="en-US" altLang="en-US" sz="1500" smtClean="0"/>
              <a:t>LIRR Atlantic Ave viaduct- contractor was Kiewit</a:t>
            </a:r>
          </a:p>
          <a:p>
            <a:pPr marL="285750" indent="-285750">
              <a:buFontTx/>
              <a:buChar char="•"/>
            </a:pPr>
            <a:endParaRPr lang="en-US" altLang="en-US" sz="1500" smtClean="0"/>
          </a:p>
          <a:p>
            <a:pPr marL="285750" indent="-285750">
              <a:buFontTx/>
              <a:buChar char="•"/>
            </a:pPr>
            <a:r>
              <a:rPr lang="en-US" altLang="en-US" sz="1500" smtClean="0"/>
              <a:t>Structural rehab, just completed in 2010-2014 program</a:t>
            </a:r>
          </a:p>
          <a:p>
            <a:pPr marL="285750" indent="-285750">
              <a:buFontTx/>
              <a:buChar char="•"/>
            </a:pPr>
            <a:endParaRPr lang="en-US" altLang="en-US" sz="1500" smtClean="0"/>
          </a:p>
          <a:p>
            <a:pPr marL="285750" indent="-285750">
              <a:buFontTx/>
              <a:buChar char="•"/>
            </a:pPr>
            <a:r>
              <a:rPr lang="en-US" altLang="en-US" sz="1500" smtClean="0"/>
              <a:t>Design/build</a:t>
            </a:r>
          </a:p>
          <a:p>
            <a:pPr marL="285750" indent="-285750">
              <a:buFontTx/>
              <a:buChar char="•"/>
            </a:pPr>
            <a:endParaRPr lang="en-US" altLang="en-US" sz="1500" smtClean="0"/>
          </a:p>
          <a:p>
            <a:pPr marL="285750" indent="-285750">
              <a:buFontTx/>
              <a:buChar char="•"/>
            </a:pPr>
            <a:r>
              <a:rPr lang="en-US" altLang="en-US" sz="1500" smtClean="0"/>
              <a:t>Completed ahead of schedule</a:t>
            </a:r>
          </a:p>
          <a:p>
            <a:pPr marL="285750" indent="-285750">
              <a:buFontTx/>
              <a:buChar char="•"/>
            </a:pPr>
            <a:endParaRPr lang="en-US" altLang="en-US" sz="1500" smtClean="0"/>
          </a:p>
          <a:p>
            <a:pPr marL="285750" indent="-285750">
              <a:buFontTx/>
              <a:buChar char="•"/>
            </a:pPr>
            <a:r>
              <a:rPr lang="en-US" altLang="en-US" sz="1500" smtClean="0"/>
              <a:t>On budget</a:t>
            </a:r>
          </a:p>
        </p:txBody>
      </p:sp>
      <p:sp>
        <p:nvSpPr>
          <p:cNvPr id="25604" name="Slide Number Placeholder 3"/>
          <p:cNvSpPr>
            <a:spLocks noGrp="1"/>
          </p:cNvSpPr>
          <p:nvPr>
            <p:ph type="sldNum" sz="quarter" idx="5"/>
          </p:nvPr>
        </p:nvSpPr>
        <p:spPr bwMode="auto">
          <a:noFill/>
          <a:ln>
            <a:miter lim="800000"/>
            <a:headEnd/>
            <a:tailEnd/>
          </a:ln>
        </p:spPr>
        <p:txBody>
          <a:bodyPr/>
          <a:lstStyle/>
          <a:p>
            <a:fld id="{60CC108F-1A2B-4119-8B25-26FB69AD5C73}" type="slidenum">
              <a:rPr lang="en-US" altLang="en-US"/>
              <a:pPr/>
              <a:t>10</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p:spPr>
      </p:sp>
      <p:sp>
        <p:nvSpPr>
          <p:cNvPr id="40963" name="Notes Placeholder 2"/>
          <p:cNvSpPr>
            <a:spLocks noGrp="1"/>
          </p:cNvSpPr>
          <p:nvPr>
            <p:ph type="body" idx="1"/>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altLang="en-US" sz="1500" dirty="0"/>
              <a:t>The proposed LIRR 2015-2019 Capital Program totals $3.1 billion.  A large share of this will continue the Rolling Stock and Track capacity investments begun in the 2010-14 Program, completing the replacement of the M3 fleet, the Main Line Double Track, and continuing Jamaica Capacity Improvements.</a:t>
            </a:r>
          </a:p>
          <a:p>
            <a:pPr>
              <a:defRPr/>
            </a:pPr>
            <a:endParaRPr lang="en-US" altLang="en-US" sz="1500" dirty="0"/>
          </a:p>
          <a:p>
            <a:pPr>
              <a:defRPr/>
            </a:pPr>
            <a:r>
              <a:rPr lang="en-US" altLang="en-US" sz="1500" dirty="0"/>
              <a:t>To complement nearly $600m in track capacity improvements, LIRR will invest another $400m to continue to maintain the state of good repair of its existing track assets, bringing the overall track category to $1 billion.</a:t>
            </a:r>
          </a:p>
          <a:p>
            <a:pPr>
              <a:defRPr/>
            </a:pPr>
            <a:endParaRPr lang="en-US" altLang="en-US" sz="1500" dirty="0"/>
          </a:p>
          <a:p>
            <a:pPr>
              <a:defRPr/>
            </a:pPr>
            <a:r>
              <a:rPr lang="en-US" altLang="en-US" sz="1500" dirty="0"/>
              <a:t>Communications and Signals assets will also see </a:t>
            </a:r>
            <a:r>
              <a:rPr lang="en-US" altLang="en-US" sz="1500"/>
              <a:t>heavy </a:t>
            </a:r>
            <a:r>
              <a:rPr lang="en-US" altLang="en-US" sz="1500" smtClean="0"/>
              <a:t>investments:</a:t>
            </a:r>
            <a:endParaRPr lang="en-US" altLang="en-US" sz="1500" dirty="0"/>
          </a:p>
          <a:p>
            <a:pPr marL="170441" indent="-170441">
              <a:buFont typeface="Arial" panose="020B0604020202020204" pitchFamily="34" charset="0"/>
              <a:buChar char="•"/>
              <a:defRPr/>
            </a:pPr>
            <a:r>
              <a:rPr lang="en-US" altLang="en-US" sz="1500" dirty="0"/>
              <a:t>completion of Positive Train Control</a:t>
            </a:r>
          </a:p>
          <a:p>
            <a:pPr marL="170441" indent="-170441">
              <a:buFont typeface="Arial" panose="020B0604020202020204" pitchFamily="34" charset="0"/>
              <a:buChar char="•"/>
              <a:defRPr/>
            </a:pPr>
            <a:r>
              <a:rPr lang="en-US" altLang="en-US" sz="1500" dirty="0"/>
              <a:t>communications network and signal component upgrades</a:t>
            </a:r>
          </a:p>
          <a:p>
            <a:pPr>
              <a:defRPr/>
            </a:pPr>
            <a:endParaRPr lang="en-US" altLang="en-US" sz="1500" dirty="0"/>
          </a:p>
          <a:p>
            <a:pPr>
              <a:defRPr/>
            </a:pPr>
            <a:r>
              <a:rPr lang="en-US" altLang="en-US" sz="1500" dirty="0"/>
              <a:t>The program also includes considerable work at stations:</a:t>
            </a:r>
          </a:p>
          <a:p>
            <a:pPr marL="170441" indent="-170441">
              <a:buFont typeface="Arial" panose="020B0604020202020204" pitchFamily="34" charset="0"/>
              <a:buChar char="•"/>
              <a:defRPr/>
            </a:pPr>
            <a:r>
              <a:rPr lang="en-US" altLang="en-US" sz="1500" dirty="0" smtClean="0"/>
              <a:t>Station </a:t>
            </a:r>
            <a:r>
              <a:rPr lang="en-US" altLang="en-US" sz="1500" dirty="0"/>
              <a:t>component work</a:t>
            </a:r>
          </a:p>
          <a:p>
            <a:pPr marL="170441" indent="-170441">
              <a:buFont typeface="Arial" panose="020B0604020202020204" pitchFamily="34" charset="0"/>
              <a:buChar char="•"/>
              <a:defRPr/>
            </a:pPr>
            <a:r>
              <a:rPr lang="en-US" altLang="en-US" sz="1500" dirty="0"/>
              <a:t>Renewals are planned for </a:t>
            </a:r>
            <a:r>
              <a:rPr lang="en-US" altLang="en-US" sz="1500" dirty="0" err="1"/>
              <a:t>Nostrand</a:t>
            </a:r>
            <a:r>
              <a:rPr lang="en-US" altLang="en-US" sz="1500" dirty="0"/>
              <a:t> Avenue station, </a:t>
            </a:r>
            <a:r>
              <a:rPr lang="en-US" altLang="en-US" sz="1500" dirty="0" err="1"/>
              <a:t>Hunterspoint</a:t>
            </a:r>
            <a:r>
              <a:rPr lang="en-US" altLang="en-US" sz="1500" dirty="0"/>
              <a:t> Ave., and Babylon</a:t>
            </a:r>
          </a:p>
          <a:p>
            <a:pPr marL="170441" indent="-170441">
              <a:buFont typeface="Arial" panose="020B0604020202020204" pitchFamily="34" charset="0"/>
              <a:buChar char="•"/>
              <a:defRPr/>
            </a:pPr>
            <a:r>
              <a:rPr lang="en-US" altLang="en-US" sz="1500" dirty="0"/>
              <a:t>A new station in </a:t>
            </a:r>
            <a:r>
              <a:rPr lang="en-US" altLang="en-US" sz="1500" dirty="0" smtClean="0"/>
              <a:t>Elmhurst and</a:t>
            </a:r>
            <a:endParaRPr lang="en-US" altLang="en-US" sz="1500" dirty="0"/>
          </a:p>
          <a:p>
            <a:pPr marL="170441" indent="-170441">
              <a:buFont typeface="Arial" panose="020B0604020202020204" pitchFamily="34" charset="0"/>
              <a:buChar char="•"/>
              <a:defRPr/>
            </a:pPr>
            <a:r>
              <a:rPr lang="en-US" altLang="en-US" sz="1500" dirty="0"/>
              <a:t>Design a new station at Republic</a:t>
            </a:r>
            <a:r>
              <a:rPr lang="en-US" altLang="en-US" sz="1500" dirty="0" smtClean="0"/>
              <a:t>.</a:t>
            </a:r>
            <a:endParaRPr lang="en-US" altLang="en-US" sz="1500" dirty="0"/>
          </a:p>
        </p:txBody>
      </p:sp>
      <p:sp>
        <p:nvSpPr>
          <p:cNvPr id="27652" name="Slide Number Placeholder 3"/>
          <p:cNvSpPr>
            <a:spLocks noGrp="1"/>
          </p:cNvSpPr>
          <p:nvPr>
            <p:ph type="sldNum" sz="quarter" idx="5"/>
          </p:nvPr>
        </p:nvSpPr>
        <p:spPr bwMode="auto">
          <a:noFill/>
          <a:ln>
            <a:miter lim="800000"/>
            <a:headEnd/>
            <a:tailEnd/>
          </a:ln>
        </p:spPr>
        <p:txBody>
          <a:bodyPr/>
          <a:lstStyle/>
          <a:p>
            <a:fld id="{C5573C2A-4CE0-434A-B0C3-7BDBE64951A9}" type="slidenum">
              <a:rPr lang="en-US" altLang="en-US"/>
              <a:pPr/>
              <a:t>11</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p:spPr>
      </p:sp>
      <p:sp>
        <p:nvSpPr>
          <p:cNvPr id="29699" name="Notes Placeholder 2"/>
          <p:cNvSpPr>
            <a:spLocks noGrp="1"/>
          </p:cNvSpPr>
          <p:nvPr>
            <p:ph type="body" idx="1"/>
          </p:nvPr>
        </p:nvSpPr>
        <p:spPr bwMode="auto">
          <a:noFill/>
        </p:spPr>
        <p:txBody>
          <a:bodyPr wrap="square" numCol="1" anchor="t" anchorCtr="0" compatLnSpc="1">
            <a:prstTxWarp prst="textNoShape">
              <a:avLst/>
            </a:prstTxWarp>
          </a:bodyPr>
          <a:lstStyle/>
          <a:p>
            <a:pPr marL="285750" indent="-285750">
              <a:buFontTx/>
              <a:buChar char="•"/>
            </a:pPr>
            <a:r>
              <a:rPr lang="en-US" altLang="en-US" sz="1500" smtClean="0"/>
              <a:t>Moving on to Metro-North Railroad. </a:t>
            </a:r>
          </a:p>
          <a:p>
            <a:pPr marL="285750" indent="-285750">
              <a:buFontTx/>
              <a:buChar char="•"/>
            </a:pPr>
            <a:endParaRPr lang="en-US" altLang="en-US" sz="1500" smtClean="0"/>
          </a:p>
          <a:p>
            <a:pPr marL="285750" indent="-285750">
              <a:buFontTx/>
              <a:buChar char="•"/>
            </a:pPr>
            <a:r>
              <a:rPr lang="en-US" altLang="en-US" sz="1500" smtClean="0"/>
              <a:t>This photo shows Grand Central Terminal; </a:t>
            </a:r>
          </a:p>
          <a:p>
            <a:pPr marL="285750" indent="-285750">
              <a:buFontTx/>
              <a:buChar char="•"/>
            </a:pPr>
            <a:endParaRPr lang="en-US" altLang="en-US" sz="1500" smtClean="0"/>
          </a:p>
          <a:p>
            <a:pPr marL="285750" indent="-285750">
              <a:buFontTx/>
              <a:buChar char="•"/>
            </a:pPr>
            <a:r>
              <a:rPr lang="en-US" altLang="en-US" sz="1500" smtClean="0"/>
              <a:t>2010-2014 Capital Program included $94 million in investment at Grand Central including a variety of structural and station component work.</a:t>
            </a:r>
          </a:p>
          <a:p>
            <a:pPr marL="285750" indent="-285750">
              <a:buFontTx/>
              <a:buChar char="•"/>
            </a:pPr>
            <a:endParaRPr lang="en-US" altLang="en-US" sz="1500" smtClean="0"/>
          </a:p>
          <a:p>
            <a:pPr marL="285750" indent="-285750">
              <a:buFontTx/>
              <a:buChar char="•"/>
            </a:pPr>
            <a:r>
              <a:rPr lang="en-US" altLang="en-US" sz="1500" smtClean="0"/>
              <a:t>Included in the 15-19 program is the replacement of the large train information boards</a:t>
            </a:r>
          </a:p>
        </p:txBody>
      </p:sp>
      <p:sp>
        <p:nvSpPr>
          <p:cNvPr id="29700" name="Slide Number Placeholder 3"/>
          <p:cNvSpPr>
            <a:spLocks noGrp="1"/>
          </p:cNvSpPr>
          <p:nvPr>
            <p:ph type="sldNum" sz="quarter" idx="5"/>
          </p:nvPr>
        </p:nvSpPr>
        <p:spPr bwMode="auto">
          <a:noFill/>
          <a:ln>
            <a:miter lim="800000"/>
            <a:headEnd/>
            <a:tailEnd/>
          </a:ln>
        </p:spPr>
        <p:txBody>
          <a:bodyPr/>
          <a:lstStyle/>
          <a:p>
            <a:fld id="{B479EC1A-8328-4E91-926B-26B64C8C537C}" type="slidenum">
              <a:rPr lang="en-US" altLang="en-US"/>
              <a:pPr/>
              <a:t>12</a:t>
            </a:fld>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p:spPr>
      </p:sp>
      <p:sp>
        <p:nvSpPr>
          <p:cNvPr id="43011" name="Notes Placeholder 2"/>
          <p:cNvSpPr>
            <a:spLocks noGrp="1"/>
          </p:cNvSpPr>
          <p:nvPr>
            <p:ph type="body" idx="1"/>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altLang="en-US" sz="1400" dirty="0"/>
              <a:t>Overall, the proposed MNR 2015-2019 Program totals $2.6 billion. </a:t>
            </a:r>
          </a:p>
          <a:p>
            <a:pPr>
              <a:defRPr/>
            </a:pPr>
            <a:endParaRPr lang="en-US" altLang="en-US" sz="1400" dirty="0"/>
          </a:p>
          <a:p>
            <a:pPr>
              <a:defRPr/>
            </a:pPr>
            <a:r>
              <a:rPr lang="en-US" altLang="en-US" sz="1400" dirty="0"/>
              <a:t>Two key projects represent nearly half of the program:</a:t>
            </a:r>
          </a:p>
          <a:p>
            <a:pPr marL="170441" indent="-170441">
              <a:buFont typeface="Arial" panose="020B0604020202020204" pitchFamily="34" charset="0"/>
              <a:buChar char="•"/>
              <a:defRPr/>
            </a:pPr>
            <a:r>
              <a:rPr lang="en-US" altLang="en-US" sz="1400" dirty="0"/>
              <a:t>Replacement of its M3 fleet, which has reached the end of its useful life ($532m) and</a:t>
            </a:r>
          </a:p>
          <a:p>
            <a:pPr marL="170441" indent="-170441">
              <a:buFont typeface="Arial" panose="020B0604020202020204" pitchFamily="34" charset="0"/>
              <a:buChar char="•"/>
              <a:defRPr/>
            </a:pPr>
            <a:r>
              <a:rPr lang="en-US" altLang="en-US" sz="1400" dirty="0"/>
              <a:t>Final phase of the Harmon Shop replacement, supporting 80% of the shop operations on the railroad</a:t>
            </a:r>
          </a:p>
          <a:p>
            <a:pPr>
              <a:defRPr/>
            </a:pPr>
            <a:endParaRPr lang="en-US" altLang="en-US" sz="1400" dirty="0"/>
          </a:p>
          <a:p>
            <a:pPr>
              <a:defRPr/>
            </a:pPr>
            <a:r>
              <a:rPr lang="en-US" altLang="en-US" sz="1400" dirty="0"/>
              <a:t>This proposed plan also includes:</a:t>
            </a:r>
          </a:p>
          <a:p>
            <a:pPr marL="170441" indent="-170441">
              <a:buFont typeface="Arial" panose="020B0604020202020204" pitchFamily="34" charset="0"/>
              <a:buChar char="•"/>
              <a:defRPr/>
            </a:pPr>
            <a:r>
              <a:rPr lang="en-US" altLang="en-US" sz="1400" dirty="0" smtClean="0"/>
              <a:t>Structural </a:t>
            </a:r>
            <a:r>
              <a:rPr lang="en-US" altLang="en-US" sz="1400" dirty="0"/>
              <a:t>rehabilitation of the GCT train-shed and tunnel structure </a:t>
            </a:r>
          </a:p>
          <a:p>
            <a:pPr marL="170441" indent="-170441">
              <a:buFont typeface="Arial" panose="020B0604020202020204" pitchFamily="34" charset="0"/>
              <a:buChar char="•"/>
              <a:defRPr/>
            </a:pPr>
            <a:r>
              <a:rPr lang="en-US" altLang="en-US" sz="1400" dirty="0" smtClean="0"/>
              <a:t>SGR </a:t>
            </a:r>
            <a:r>
              <a:rPr lang="en-US" altLang="en-US" sz="1400" dirty="0"/>
              <a:t>investments in track, bridges, and tunnels </a:t>
            </a:r>
          </a:p>
          <a:p>
            <a:pPr marL="170441" indent="-170441">
              <a:buFont typeface="Arial" panose="020B0604020202020204" pitchFamily="34" charset="0"/>
              <a:buChar char="•"/>
              <a:defRPr/>
            </a:pPr>
            <a:r>
              <a:rPr lang="en-US" altLang="en-US" sz="1400" dirty="0"/>
              <a:t>Customer Communication system for Grand Central Terminal and outlying stations.  </a:t>
            </a:r>
          </a:p>
          <a:p>
            <a:pPr marL="170441" indent="-170441">
              <a:buFont typeface="Arial" panose="020B0604020202020204" pitchFamily="34" charset="0"/>
              <a:buChar char="•"/>
              <a:defRPr/>
            </a:pPr>
            <a:r>
              <a:rPr lang="en-US" altLang="en-US" sz="1400" dirty="0" smtClean="0"/>
              <a:t>Completion </a:t>
            </a:r>
            <a:r>
              <a:rPr lang="en-US" altLang="en-US" sz="1400" dirty="0"/>
              <a:t>of Positive Train Control system</a:t>
            </a:r>
          </a:p>
          <a:p>
            <a:pPr marL="170441" indent="-170441">
              <a:buFont typeface="Arial" panose="020B0604020202020204" pitchFamily="34" charset="0"/>
              <a:buChar char="•"/>
              <a:defRPr/>
            </a:pPr>
            <a:r>
              <a:rPr lang="en-US" altLang="en-US" sz="1400" dirty="0"/>
              <a:t>Signal improvements on the Upper Hudson </a:t>
            </a:r>
            <a:r>
              <a:rPr lang="en-US" altLang="en-US" sz="1400" dirty="0" smtClean="0"/>
              <a:t>Line.</a:t>
            </a:r>
            <a:endParaRPr lang="en-US" altLang="en-US" sz="1400" dirty="0"/>
          </a:p>
          <a:p>
            <a:pPr marL="170441" indent="-170441">
              <a:buFont typeface="Arial" panose="020B0604020202020204" pitchFamily="34" charset="0"/>
              <a:buChar char="•"/>
              <a:defRPr/>
            </a:pPr>
            <a:r>
              <a:rPr lang="en-US" altLang="en-US" sz="1400" dirty="0"/>
              <a:t>Power investments focusing on substations and 3</a:t>
            </a:r>
            <a:r>
              <a:rPr lang="en-US" altLang="en-US" sz="1400" baseline="30000" dirty="0"/>
              <a:t>rd</a:t>
            </a:r>
            <a:r>
              <a:rPr lang="en-US" altLang="en-US" sz="1400" dirty="0"/>
              <a:t> </a:t>
            </a:r>
            <a:r>
              <a:rPr lang="en-US" altLang="en-US" sz="1400" dirty="0" smtClean="0"/>
              <a:t>rail</a:t>
            </a:r>
            <a:endParaRPr lang="en-US" altLang="en-US" sz="1400" dirty="0"/>
          </a:p>
        </p:txBody>
      </p:sp>
      <p:sp>
        <p:nvSpPr>
          <p:cNvPr id="31748" name="Slide Number Placeholder 3"/>
          <p:cNvSpPr>
            <a:spLocks noGrp="1"/>
          </p:cNvSpPr>
          <p:nvPr>
            <p:ph type="sldNum" sz="quarter" idx="5"/>
          </p:nvPr>
        </p:nvSpPr>
        <p:spPr bwMode="auto">
          <a:noFill/>
          <a:ln>
            <a:miter lim="800000"/>
            <a:headEnd/>
            <a:tailEnd/>
          </a:ln>
        </p:spPr>
        <p:txBody>
          <a:bodyPr/>
          <a:lstStyle/>
          <a:p>
            <a:fld id="{F4BCCEAE-E104-4C3F-8651-D71F2D5625C1}" type="slidenum">
              <a:rPr lang="en-US" altLang="en-US"/>
              <a:pPr/>
              <a:t>13</a:t>
            </a:fld>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p:spPr>
      </p:sp>
      <p:sp>
        <p:nvSpPr>
          <p:cNvPr id="33795" name="Notes Placeholder 2"/>
          <p:cNvSpPr>
            <a:spLocks noGrp="1"/>
          </p:cNvSpPr>
          <p:nvPr>
            <p:ph type="body" idx="1"/>
          </p:nvPr>
        </p:nvSpPr>
        <p:spPr bwMode="auto">
          <a:noFill/>
        </p:spPr>
        <p:txBody>
          <a:bodyPr wrap="square" numCol="1" anchor="t" anchorCtr="0" compatLnSpc="1">
            <a:prstTxWarp prst="textNoShape">
              <a:avLst/>
            </a:prstTxWarp>
          </a:bodyPr>
          <a:lstStyle/>
          <a:p>
            <a:pPr marL="285750" indent="-285750">
              <a:buFontTx/>
              <a:buChar char="•"/>
            </a:pPr>
            <a:r>
              <a:rPr lang="en-US" altLang="en-US" sz="1500" smtClean="0"/>
              <a:t>Turning to MTA Bus, which complements NYCT Bus operations within the five boros…</a:t>
            </a:r>
          </a:p>
          <a:p>
            <a:pPr marL="285750" indent="-285750">
              <a:buFontTx/>
              <a:buChar char="•"/>
            </a:pPr>
            <a:endParaRPr lang="en-US" altLang="en-US" sz="1500" smtClean="0"/>
          </a:p>
          <a:p>
            <a:pPr marL="285750" indent="-285750">
              <a:buFontTx/>
              <a:buChar char="•"/>
            </a:pPr>
            <a:r>
              <a:rPr lang="en-US" altLang="en-US" sz="1500" smtClean="0"/>
              <a:t>This photo shows one of the express buses purchased in the 2000-2004 Program.</a:t>
            </a:r>
          </a:p>
          <a:p>
            <a:pPr marL="285750" indent="-285750">
              <a:buFontTx/>
              <a:buChar char="•"/>
            </a:pPr>
            <a:endParaRPr lang="en-US" altLang="en-US" sz="1500" smtClean="0"/>
          </a:p>
          <a:p>
            <a:pPr marL="285750" indent="-285750">
              <a:buFontTx/>
              <a:buChar char="•"/>
            </a:pPr>
            <a:r>
              <a:rPr lang="en-US" altLang="en-US" sz="1500" smtClean="0"/>
              <a:t>These buses are nearing the end of their useful life and the proposed 2015-2019 MTA Bus Program will replace them.</a:t>
            </a:r>
          </a:p>
        </p:txBody>
      </p:sp>
      <p:sp>
        <p:nvSpPr>
          <p:cNvPr id="33796" name="Slide Number Placeholder 3"/>
          <p:cNvSpPr>
            <a:spLocks noGrp="1"/>
          </p:cNvSpPr>
          <p:nvPr>
            <p:ph type="sldNum" sz="quarter" idx="5"/>
          </p:nvPr>
        </p:nvSpPr>
        <p:spPr bwMode="auto">
          <a:noFill/>
          <a:ln>
            <a:miter lim="800000"/>
            <a:headEnd/>
            <a:tailEnd/>
          </a:ln>
        </p:spPr>
        <p:txBody>
          <a:bodyPr/>
          <a:lstStyle/>
          <a:p>
            <a:fld id="{8F814275-3736-43C6-B041-E38DAD50405F}" type="slidenum">
              <a:rPr lang="en-US" altLang="en-US"/>
              <a:pPr/>
              <a:t>14</a:t>
            </a:fld>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marL="285750" indent="-285750">
              <a:buFontTx/>
              <a:buChar char="•"/>
            </a:pPr>
            <a:r>
              <a:rPr lang="en-US" altLang="en-US" sz="1500" smtClean="0"/>
              <a:t>The proposed 2015-2019 Capital Program for MTA Bus totals $437 million and mainly focuses on fleet needs. </a:t>
            </a:r>
          </a:p>
          <a:p>
            <a:pPr marL="285750" indent="-285750">
              <a:buFontTx/>
              <a:buChar char="•"/>
            </a:pPr>
            <a:endParaRPr lang="en-US" altLang="en-US" sz="1500" smtClean="0"/>
          </a:p>
          <a:p>
            <a:pPr marL="285750" indent="-285750">
              <a:buFontTx/>
              <a:buChar char="•"/>
            </a:pPr>
            <a:r>
              <a:rPr lang="en-US" altLang="en-US" sz="1500" smtClean="0"/>
              <a:t>406 new buses will be purchased, including 378 high capacity express buses and 28 articulated buses</a:t>
            </a:r>
          </a:p>
          <a:p>
            <a:pPr marL="285750" indent="-285750">
              <a:buFontTx/>
              <a:buChar char="•"/>
            </a:pPr>
            <a:endParaRPr lang="en-US" altLang="en-US" sz="1500" smtClean="0"/>
          </a:p>
          <a:p>
            <a:pPr marL="285750" indent="-285750">
              <a:buFontTx/>
              <a:buChar char="•"/>
            </a:pPr>
            <a:r>
              <a:rPr lang="en-US" altLang="en-US" sz="1500" smtClean="0"/>
              <a:t>Balance of the program includes customer information systems and component depot repairs, along with a new bus radio system.</a:t>
            </a:r>
          </a:p>
        </p:txBody>
      </p:sp>
      <p:sp>
        <p:nvSpPr>
          <p:cNvPr id="35844" name="Slide Number Placeholder 3"/>
          <p:cNvSpPr>
            <a:spLocks noGrp="1"/>
          </p:cNvSpPr>
          <p:nvPr>
            <p:ph type="sldNum" sz="quarter" idx="5"/>
          </p:nvPr>
        </p:nvSpPr>
        <p:spPr bwMode="auto">
          <a:noFill/>
          <a:ln>
            <a:miter lim="800000"/>
            <a:headEnd/>
            <a:tailEnd/>
          </a:ln>
        </p:spPr>
        <p:txBody>
          <a:bodyPr/>
          <a:lstStyle/>
          <a:p>
            <a:fld id="{B366E41B-C8A3-4300-9267-C9683FD91AE7}" type="slidenum">
              <a:rPr lang="en-US" altLang="en-US"/>
              <a:pPr/>
              <a:t>15</a:t>
            </a:fld>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p:spPr>
      </p:sp>
      <p:sp>
        <p:nvSpPr>
          <p:cNvPr id="37891" name="Notes Placeholder 2"/>
          <p:cNvSpPr>
            <a:spLocks noGrp="1"/>
          </p:cNvSpPr>
          <p:nvPr>
            <p:ph type="body" idx="1"/>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285750" indent="-285750">
              <a:buFontTx/>
              <a:buChar char="•"/>
              <a:defRPr/>
            </a:pPr>
            <a:r>
              <a:rPr lang="en-US" altLang="en-US" sz="1500" dirty="0" smtClean="0"/>
              <a:t>The last of our operating Agencies is Bridges &amp; Tunnels</a:t>
            </a:r>
          </a:p>
          <a:p>
            <a:pPr marL="285750" indent="-285750">
              <a:buFontTx/>
              <a:buChar char="•"/>
              <a:defRPr/>
            </a:pPr>
            <a:endParaRPr lang="en-US" altLang="en-US" sz="1500" dirty="0" smtClean="0"/>
          </a:p>
          <a:p>
            <a:pPr marL="285750" indent="-285750">
              <a:buFontTx/>
              <a:buChar char="•"/>
              <a:defRPr/>
            </a:pPr>
            <a:r>
              <a:rPr lang="en-US" altLang="en-US" sz="1500" dirty="0" smtClean="0"/>
              <a:t>This image looks skywards towards one of the massive towers of our Verrazano-Narrows Bridge</a:t>
            </a:r>
          </a:p>
          <a:p>
            <a:pPr marL="285750" indent="-285750">
              <a:buFontTx/>
              <a:buChar char="•"/>
              <a:defRPr/>
            </a:pPr>
            <a:endParaRPr lang="en-US" altLang="en-US" sz="1500" dirty="0" smtClean="0"/>
          </a:p>
          <a:p>
            <a:pPr marL="285750" indent="-285750">
              <a:buFontTx/>
              <a:buChar char="•"/>
              <a:defRPr/>
            </a:pPr>
            <a:r>
              <a:rPr lang="en-US" altLang="en-US" sz="2800" b="1" dirty="0" smtClean="0">
                <a:solidFill>
                  <a:srgbClr val="FF0000"/>
                </a:solidFill>
              </a:rPr>
              <a:t>Longest suspension bridge in North America (60 feet longer than the Golden Gate Bridge!!)</a:t>
            </a:r>
          </a:p>
          <a:p>
            <a:pPr>
              <a:defRPr/>
            </a:pPr>
            <a:endParaRPr lang="en-US" altLang="en-US" sz="1500" dirty="0" smtClean="0"/>
          </a:p>
          <a:p>
            <a:pPr marL="285750" indent="-285750">
              <a:buFontTx/>
              <a:buChar char="•"/>
              <a:defRPr/>
            </a:pPr>
            <a:r>
              <a:rPr lang="en-US" altLang="en-US" sz="1500" dirty="0" smtClean="0"/>
              <a:t>The 2015-2019 Program will improve traffic flow at the Verrazano Bridge, with a new ramp onto the </a:t>
            </a:r>
            <a:r>
              <a:rPr lang="en-US" altLang="en-US" sz="1500" dirty="0" err="1" smtClean="0"/>
              <a:t>Gowanus</a:t>
            </a:r>
            <a:r>
              <a:rPr lang="en-US" altLang="en-US" sz="1500" dirty="0" smtClean="0"/>
              <a:t> Expressway in Brooklyn.</a:t>
            </a:r>
          </a:p>
        </p:txBody>
      </p:sp>
      <p:sp>
        <p:nvSpPr>
          <p:cNvPr id="37892" name="Slide Number Placeholder 3"/>
          <p:cNvSpPr>
            <a:spLocks noGrp="1"/>
          </p:cNvSpPr>
          <p:nvPr>
            <p:ph type="sldNum" sz="quarter" idx="5"/>
          </p:nvPr>
        </p:nvSpPr>
        <p:spPr bwMode="auto">
          <a:noFill/>
          <a:ln>
            <a:miter lim="800000"/>
            <a:headEnd/>
            <a:tailEnd/>
          </a:ln>
        </p:spPr>
        <p:txBody>
          <a:bodyPr/>
          <a:lstStyle/>
          <a:p>
            <a:fld id="{F2807809-4460-42D0-A369-62B829A252DA}" type="slidenum">
              <a:rPr lang="en-US" altLang="en-US"/>
              <a:pPr/>
              <a:t>16</a:t>
            </a:fld>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p:spPr>
      </p:sp>
      <p:sp>
        <p:nvSpPr>
          <p:cNvPr id="47107" name="Notes Placeholder 2"/>
          <p:cNvSpPr>
            <a:spLocks noGrp="1"/>
          </p:cNvSpPr>
          <p:nvPr>
            <p:ph type="body" idx="1"/>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buFont typeface="Arial" panose="020B0604020202020204" pitchFamily="34" charset="0"/>
              <a:buNone/>
              <a:defRPr/>
            </a:pPr>
            <a:r>
              <a:rPr lang="en-US" altLang="en-US" sz="1500" dirty="0" smtClean="0"/>
              <a:t>Bridges </a:t>
            </a:r>
            <a:r>
              <a:rPr lang="en-US" altLang="en-US" sz="1500" dirty="0"/>
              <a:t>&amp; Tunnels </a:t>
            </a:r>
            <a:r>
              <a:rPr lang="en-US" altLang="en-US" sz="1500" dirty="0" smtClean="0"/>
              <a:t>proposes $3.1 </a:t>
            </a:r>
            <a:r>
              <a:rPr lang="en-US" altLang="en-US" sz="1500" dirty="0"/>
              <a:t>billion </a:t>
            </a:r>
            <a:r>
              <a:rPr lang="en-US" altLang="en-US" sz="1500" dirty="0" smtClean="0"/>
              <a:t>:</a:t>
            </a:r>
          </a:p>
          <a:p>
            <a:pPr>
              <a:buFont typeface="Arial" panose="020B0604020202020204" pitchFamily="34" charset="0"/>
              <a:buNone/>
              <a:defRPr/>
            </a:pPr>
            <a:endParaRPr lang="en-US" altLang="en-US" sz="1500" dirty="0"/>
          </a:p>
          <a:p>
            <a:pPr marL="170441" indent="-170441">
              <a:buFont typeface="Arial" panose="020B0604020202020204" pitchFamily="34" charset="0"/>
              <a:buChar char="•"/>
              <a:defRPr/>
            </a:pPr>
            <a:r>
              <a:rPr lang="en-US" altLang="en-US" sz="1500" dirty="0"/>
              <a:t>Plan focuses on rehabilitating structures, along with roadways &amp; decks. </a:t>
            </a:r>
            <a:endParaRPr lang="en-US" altLang="en-US" sz="1500" dirty="0" smtClean="0"/>
          </a:p>
          <a:p>
            <a:pPr marL="170441" indent="-170441">
              <a:buFont typeface="Arial" panose="020B0604020202020204" pitchFamily="34" charset="0"/>
              <a:buChar char="•"/>
              <a:defRPr/>
            </a:pPr>
            <a:endParaRPr lang="en-US" altLang="en-US" sz="1500" dirty="0"/>
          </a:p>
          <a:p>
            <a:pPr marL="170441" indent="-170441">
              <a:buFont typeface="Arial" panose="020B0604020202020204" pitchFamily="34" charset="0"/>
              <a:buChar char="•"/>
              <a:defRPr/>
            </a:pPr>
            <a:r>
              <a:rPr lang="en-US" altLang="en-US" sz="1500" dirty="0"/>
              <a:t>Structures category now represents a larger share of the investment portfolio (35%), compared to the prior 2010-2014 Program (19%).</a:t>
            </a:r>
          </a:p>
          <a:p>
            <a:pPr>
              <a:defRPr/>
            </a:pPr>
            <a:endParaRPr lang="en-US" altLang="en-US" sz="1500" dirty="0"/>
          </a:p>
          <a:p>
            <a:pPr marL="285750" indent="-285750">
              <a:buFont typeface="Arial" panose="020B0604020202020204" pitchFamily="34" charset="0"/>
              <a:buChar char="•"/>
              <a:defRPr/>
            </a:pPr>
            <a:r>
              <a:rPr lang="en-US" altLang="en-US" sz="1500" dirty="0"/>
              <a:t>Structures </a:t>
            </a:r>
            <a:r>
              <a:rPr lang="en-US" altLang="en-US" sz="1500" dirty="0" smtClean="0"/>
              <a:t>includes a $164 </a:t>
            </a:r>
            <a:r>
              <a:rPr lang="en-US" altLang="en-US" sz="1500" dirty="0"/>
              <a:t>million effort at the </a:t>
            </a:r>
            <a:r>
              <a:rPr lang="en-US" altLang="en-US" sz="1500" dirty="0" err="1"/>
              <a:t>Throgs</a:t>
            </a:r>
            <a:r>
              <a:rPr lang="en-US" altLang="en-US" sz="1500" dirty="0"/>
              <a:t> Neck Bridge </a:t>
            </a:r>
            <a:r>
              <a:rPr lang="en-US" altLang="en-US" sz="1500" dirty="0" smtClean="0"/>
              <a:t>approaches.</a:t>
            </a:r>
          </a:p>
          <a:p>
            <a:pPr marL="285750" indent="-285750">
              <a:buFont typeface="Arial" panose="020B0604020202020204" pitchFamily="34" charset="0"/>
              <a:buChar char="•"/>
              <a:defRPr/>
            </a:pPr>
            <a:endParaRPr lang="en-US" altLang="en-US" sz="1500" dirty="0" smtClean="0"/>
          </a:p>
          <a:p>
            <a:pPr marL="285750" indent="-285750">
              <a:buFont typeface="Arial" panose="020B0604020202020204" pitchFamily="34" charset="0"/>
              <a:buChar char="•"/>
              <a:defRPr/>
            </a:pPr>
            <a:r>
              <a:rPr lang="en-US" altLang="en-US" sz="1500" dirty="0" smtClean="0"/>
              <a:t>$163 million to retrofit </a:t>
            </a:r>
            <a:r>
              <a:rPr lang="en-US" altLang="en-US" sz="1500" dirty="0"/>
              <a:t>RFK Bridge to better withstand seismic and wind forces.</a:t>
            </a:r>
          </a:p>
          <a:p>
            <a:pPr marL="285750" indent="-285750">
              <a:buFont typeface="Arial" panose="020B0604020202020204" pitchFamily="34" charset="0"/>
              <a:buChar char="•"/>
              <a:defRPr/>
            </a:pPr>
            <a:endParaRPr lang="en-US" altLang="en-US" sz="1500" dirty="0"/>
          </a:p>
          <a:p>
            <a:pPr marL="285750" indent="-285750">
              <a:buFont typeface="Arial" panose="020B0604020202020204" pitchFamily="34" charset="0"/>
              <a:buChar char="•"/>
              <a:defRPr/>
            </a:pPr>
            <a:r>
              <a:rPr lang="en-US" altLang="en-US" sz="1500" dirty="0" smtClean="0"/>
              <a:t>$</a:t>
            </a:r>
            <a:r>
              <a:rPr lang="en-US" altLang="en-US" sz="1500" dirty="0"/>
              <a:t>333 million to replace </a:t>
            </a:r>
            <a:r>
              <a:rPr lang="en-US" altLang="en-US" sz="1500" dirty="0" smtClean="0"/>
              <a:t>suspended </a:t>
            </a:r>
            <a:r>
              <a:rPr lang="en-US" altLang="en-US" sz="1500" dirty="0"/>
              <a:t>span deck at </a:t>
            </a:r>
            <a:r>
              <a:rPr lang="en-US" altLang="en-US" sz="1500" dirty="0" err="1" smtClean="0"/>
              <a:t>Throgs</a:t>
            </a:r>
            <a:r>
              <a:rPr lang="en-US" altLang="en-US" sz="1500" dirty="0" smtClean="0"/>
              <a:t> </a:t>
            </a:r>
            <a:r>
              <a:rPr lang="en-US" altLang="en-US" sz="1500" dirty="0"/>
              <a:t>Neck Bridge </a:t>
            </a:r>
            <a:endParaRPr lang="en-US" altLang="en-US" sz="1500" dirty="0" smtClean="0"/>
          </a:p>
          <a:p>
            <a:pPr marL="285750" indent="-285750">
              <a:buFont typeface="Arial" panose="020B0604020202020204" pitchFamily="34" charset="0"/>
              <a:buChar char="•"/>
              <a:defRPr/>
            </a:pPr>
            <a:endParaRPr lang="en-US" altLang="en-US" sz="1500" dirty="0" smtClean="0"/>
          </a:p>
          <a:p>
            <a:pPr marL="285750" indent="-285750">
              <a:buFont typeface="Arial" panose="020B0604020202020204" pitchFamily="34" charset="0"/>
              <a:buChar char="•"/>
              <a:defRPr/>
            </a:pPr>
            <a:r>
              <a:rPr lang="en-US" altLang="en-US" sz="1500" dirty="0" smtClean="0"/>
              <a:t>$90 million to rehab Hugh Carey Tunnel ventilation systems.</a:t>
            </a:r>
            <a:endParaRPr lang="en-US" altLang="en-US" sz="1500" dirty="0"/>
          </a:p>
          <a:p>
            <a:pPr marL="285750" indent="-285750">
              <a:buFont typeface="Arial" panose="020B0604020202020204" pitchFamily="34" charset="0"/>
              <a:buChar char="•"/>
              <a:defRPr/>
            </a:pPr>
            <a:endParaRPr lang="en-US" altLang="en-US" sz="1500" dirty="0"/>
          </a:p>
          <a:p>
            <a:pPr marL="285750" indent="-285750">
              <a:buFont typeface="Arial" panose="020B0604020202020204" pitchFamily="34" charset="0"/>
              <a:buChar char="•"/>
              <a:defRPr/>
            </a:pPr>
            <a:r>
              <a:rPr lang="en-US" altLang="en-US" sz="1500" dirty="0"/>
              <a:t>The program also includes </a:t>
            </a:r>
            <a:r>
              <a:rPr lang="en-US" altLang="en-US" sz="1500" dirty="0" smtClean="0"/>
              <a:t>a </a:t>
            </a:r>
            <a:r>
              <a:rPr lang="en-US" altLang="en-US" sz="1500" dirty="0"/>
              <a:t>new ramp linking the RFK Bridge with the northbound Harlem River Drive, in coordination with NYCDOT.</a:t>
            </a:r>
          </a:p>
          <a:p>
            <a:pPr>
              <a:defRPr/>
            </a:pPr>
            <a:endParaRPr lang="en-US" altLang="en-US" dirty="0" smtClean="0"/>
          </a:p>
        </p:txBody>
      </p:sp>
      <p:sp>
        <p:nvSpPr>
          <p:cNvPr id="39940" name="Slide Number Placeholder 3"/>
          <p:cNvSpPr>
            <a:spLocks noGrp="1"/>
          </p:cNvSpPr>
          <p:nvPr>
            <p:ph type="sldNum" sz="quarter" idx="5"/>
          </p:nvPr>
        </p:nvSpPr>
        <p:spPr bwMode="auto">
          <a:noFill/>
          <a:ln>
            <a:miter lim="800000"/>
            <a:headEnd/>
            <a:tailEnd/>
          </a:ln>
        </p:spPr>
        <p:txBody>
          <a:bodyPr/>
          <a:lstStyle/>
          <a:p>
            <a:fld id="{8AB2C4C1-E936-4F16-9435-7C8B0100EDD4}" type="slidenum">
              <a:rPr lang="en-US" altLang="en-US"/>
              <a:pPr/>
              <a:t>17</a:t>
            </a:fld>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p:spPr>
      </p:sp>
      <p:sp>
        <p:nvSpPr>
          <p:cNvPr id="41987" name="Notes Placeholder 2"/>
          <p:cNvSpPr>
            <a:spLocks noGrp="1"/>
          </p:cNvSpPr>
          <p:nvPr>
            <p:ph type="body" idx="1"/>
          </p:nvPr>
        </p:nvSpPr>
        <p:spPr bwMode="auto">
          <a:noFill/>
        </p:spPr>
        <p:txBody>
          <a:bodyPr wrap="square" numCol="1" anchor="t" anchorCtr="0" compatLnSpc="1">
            <a:prstTxWarp prst="textNoShape">
              <a:avLst/>
            </a:prstTxWarp>
          </a:bodyPr>
          <a:lstStyle/>
          <a:p>
            <a:pPr marL="285750" indent="-285750">
              <a:buFontTx/>
              <a:buChar char="•"/>
            </a:pPr>
            <a:r>
              <a:rPr lang="en-US" altLang="en-US" sz="1500" smtClean="0"/>
              <a:t>Completing the Agency sections with expansion.</a:t>
            </a:r>
          </a:p>
          <a:p>
            <a:pPr marL="285750" indent="-285750">
              <a:buFontTx/>
              <a:buChar char="•"/>
            </a:pPr>
            <a:endParaRPr lang="en-US" altLang="en-US" sz="1500" smtClean="0"/>
          </a:p>
          <a:p>
            <a:pPr marL="285750" indent="-285750">
              <a:buFontTx/>
              <a:buChar char="•"/>
            </a:pPr>
            <a:r>
              <a:rPr lang="en-US" altLang="en-US" sz="1500" smtClean="0"/>
              <a:t>This photo shows the grand opening of Fulton Center, which took place this past Sunday.</a:t>
            </a:r>
          </a:p>
        </p:txBody>
      </p:sp>
      <p:sp>
        <p:nvSpPr>
          <p:cNvPr id="41988" name="Slide Number Placeholder 3"/>
          <p:cNvSpPr>
            <a:spLocks noGrp="1"/>
          </p:cNvSpPr>
          <p:nvPr>
            <p:ph type="sldNum" sz="quarter" idx="5"/>
          </p:nvPr>
        </p:nvSpPr>
        <p:spPr bwMode="auto">
          <a:noFill/>
          <a:ln>
            <a:miter lim="800000"/>
            <a:headEnd/>
            <a:tailEnd/>
          </a:ln>
        </p:spPr>
        <p:txBody>
          <a:bodyPr/>
          <a:lstStyle/>
          <a:p>
            <a:fld id="{7885A621-3458-47FD-A240-4B7112F4EE14}" type="slidenum">
              <a:rPr lang="en-US" altLang="en-US"/>
              <a:pPr/>
              <a:t>18</a:t>
            </a:fld>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p:spPr>
      </p:sp>
      <p:sp>
        <p:nvSpPr>
          <p:cNvPr id="26627" name="Notes Placeholder 2"/>
          <p:cNvSpPr>
            <a:spLocks noGrp="1"/>
          </p:cNvSpPr>
          <p:nvPr>
            <p:ph type="body" idx="1"/>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altLang="en-US" sz="1600" b="1" dirty="0" smtClean="0"/>
              <a:t>Photo shows Help Point at Brooklyn Bridge.</a:t>
            </a:r>
          </a:p>
          <a:p>
            <a:pPr>
              <a:defRPr/>
            </a:pPr>
            <a:endParaRPr lang="en-US" altLang="en-US" sz="1600" dirty="0" smtClean="0"/>
          </a:p>
          <a:p>
            <a:pPr marL="285750" indent="-285750">
              <a:buFont typeface="Arial" panose="020B0604020202020204" pitchFamily="34" charset="0"/>
              <a:buChar char="•"/>
              <a:defRPr/>
            </a:pPr>
            <a:r>
              <a:rPr lang="en-US" altLang="en-US" sz="1600" dirty="0" smtClean="0"/>
              <a:t>Today we will start with an overview that reflects on the importance of the MTA for moving the regional economy</a:t>
            </a:r>
          </a:p>
          <a:p>
            <a:pPr marL="285750" indent="-285750">
              <a:buFont typeface="Arial" panose="020B0604020202020204" pitchFamily="34" charset="0"/>
              <a:buChar char="•"/>
              <a:defRPr/>
            </a:pPr>
            <a:endParaRPr lang="en-US" altLang="en-US" sz="1600" dirty="0" smtClean="0"/>
          </a:p>
          <a:p>
            <a:pPr marL="285750" indent="-285750">
              <a:buFont typeface="Arial" panose="020B0604020202020204" pitchFamily="34" charset="0"/>
              <a:buChar char="•"/>
              <a:defRPr/>
            </a:pPr>
            <a:r>
              <a:rPr lang="en-US" altLang="en-US" sz="1600" dirty="0" smtClean="0"/>
              <a:t>Benefits delivered by the Capital Program, and what we will do to make this new program even better</a:t>
            </a:r>
          </a:p>
          <a:p>
            <a:pPr marL="285750" indent="-285750">
              <a:buFont typeface="Arial" panose="020B0604020202020204" pitchFamily="34" charset="0"/>
              <a:buChar char="•"/>
              <a:defRPr/>
            </a:pPr>
            <a:endParaRPr lang="en-US" altLang="en-US" sz="1600" dirty="0" smtClean="0"/>
          </a:p>
          <a:p>
            <a:pPr marL="285750" indent="-285750">
              <a:buFont typeface="Arial" panose="020B0604020202020204" pitchFamily="34" charset="0"/>
              <a:buChar char="•"/>
              <a:defRPr/>
            </a:pPr>
            <a:r>
              <a:rPr lang="en-US" altLang="en-US" sz="1600" dirty="0" smtClean="0"/>
              <a:t>Evolution of the Capital Program</a:t>
            </a:r>
          </a:p>
          <a:p>
            <a:pPr marL="285750" indent="-285750">
              <a:buFont typeface="Arial" panose="020B0604020202020204" pitchFamily="34" charset="0"/>
              <a:buChar char="•"/>
              <a:defRPr/>
            </a:pPr>
            <a:endParaRPr lang="en-US" altLang="en-US" sz="1600" dirty="0" smtClean="0"/>
          </a:p>
          <a:p>
            <a:pPr marL="285750" indent="-285750">
              <a:buFont typeface="Arial" panose="020B0604020202020204" pitchFamily="34" charset="0"/>
              <a:buChar char="•"/>
              <a:defRPr/>
            </a:pPr>
            <a:r>
              <a:rPr lang="en-US" altLang="en-US" sz="1600" dirty="0" smtClean="0"/>
              <a:t>Things we will do to improve the Capital Program</a:t>
            </a:r>
          </a:p>
          <a:p>
            <a:pPr marL="285750" indent="-285750">
              <a:buFont typeface="Arial" panose="020B0604020202020204" pitchFamily="34" charset="0"/>
              <a:buChar char="•"/>
              <a:defRPr/>
            </a:pPr>
            <a:endParaRPr lang="en-US" altLang="en-US" sz="1600" dirty="0" smtClean="0"/>
          </a:p>
          <a:p>
            <a:pPr marL="285750" indent="-285750">
              <a:buFont typeface="Arial" panose="020B0604020202020204" pitchFamily="34" charset="0"/>
              <a:buChar char="•"/>
              <a:defRPr/>
            </a:pPr>
            <a:r>
              <a:rPr lang="en-US" altLang="en-US" sz="1600" dirty="0" smtClean="0"/>
              <a:t>Program highlights, agency-by-agency</a:t>
            </a:r>
          </a:p>
          <a:p>
            <a:pPr marL="285750" indent="-285750">
              <a:buFont typeface="Arial" panose="020B0604020202020204" pitchFamily="34" charset="0"/>
              <a:buChar char="•"/>
              <a:defRPr/>
            </a:pPr>
            <a:endParaRPr lang="en-US" altLang="en-US" sz="1600" dirty="0" smtClean="0"/>
          </a:p>
          <a:p>
            <a:pPr marL="285750" indent="-285750">
              <a:buFont typeface="Arial" panose="020B0604020202020204" pitchFamily="34" charset="0"/>
              <a:buChar char="•"/>
              <a:defRPr/>
            </a:pPr>
            <a:r>
              <a:rPr lang="en-US" altLang="en-US" sz="1600" dirty="0" smtClean="0"/>
              <a:t>Funding</a:t>
            </a:r>
          </a:p>
        </p:txBody>
      </p:sp>
      <p:sp>
        <p:nvSpPr>
          <p:cNvPr id="7172" name="Slide Number Placeholder 3"/>
          <p:cNvSpPr>
            <a:spLocks noGrp="1"/>
          </p:cNvSpPr>
          <p:nvPr>
            <p:ph type="sldNum" sz="quarter" idx="5"/>
          </p:nvPr>
        </p:nvSpPr>
        <p:spPr bwMode="auto">
          <a:noFill/>
          <a:ln>
            <a:miter lim="800000"/>
            <a:headEnd/>
            <a:tailEnd/>
          </a:ln>
        </p:spPr>
        <p:txBody>
          <a:bodyPr/>
          <a:lstStyle/>
          <a:p>
            <a:fld id="{11646928-96D4-41FA-858B-87B7F207C0CC}" type="slidenum">
              <a:rPr lang="en-US" altLang="en-US"/>
              <a:pPr/>
              <a:t>1</a:t>
            </a:fld>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p:spPr>
      </p:sp>
      <p:sp>
        <p:nvSpPr>
          <p:cNvPr id="44035" name="Notes Placeholder 2"/>
          <p:cNvSpPr>
            <a:spLocks noGrp="1"/>
          </p:cNvSpPr>
          <p:nvPr>
            <p:ph type="body" idx="1"/>
          </p:nvPr>
        </p:nvSpPr>
        <p:spPr bwMode="auto">
          <a:noFill/>
        </p:spPr>
        <p:txBody>
          <a:bodyPr wrap="square" numCol="1" anchor="t" anchorCtr="0" compatLnSpc="1">
            <a:prstTxWarp prst="textNoShape">
              <a:avLst/>
            </a:prstTxWarp>
          </a:bodyPr>
          <a:lstStyle/>
          <a:p>
            <a:pPr marL="285750" indent="-285750">
              <a:buFontTx/>
              <a:buChar char="•"/>
            </a:pPr>
            <a:r>
              <a:rPr lang="en-US" altLang="en-US" sz="1400" smtClean="0"/>
              <a:t>The program proposes $5.5 billion for expansion.</a:t>
            </a:r>
            <a:endParaRPr lang="en-US" altLang="en-US" sz="1400" b="1" smtClean="0"/>
          </a:p>
          <a:p>
            <a:pPr marL="285750" indent="-285750">
              <a:buFontTx/>
              <a:buChar char="•"/>
            </a:pPr>
            <a:endParaRPr lang="en-US" altLang="en-US" sz="1400" b="1" smtClean="0"/>
          </a:p>
          <a:p>
            <a:pPr marL="285750" indent="-285750">
              <a:buFontTx/>
              <a:buChar char="•"/>
            </a:pPr>
            <a:r>
              <a:rPr lang="en-US" altLang="en-US" sz="1400" smtClean="0"/>
              <a:t>$2.9 billion is allocated to complete East Side Access.</a:t>
            </a:r>
          </a:p>
          <a:p>
            <a:pPr marL="285750" indent="-285750">
              <a:buFontTx/>
              <a:buChar char="•"/>
            </a:pPr>
            <a:endParaRPr lang="en-US" altLang="en-US" sz="1400" smtClean="0"/>
          </a:p>
          <a:p>
            <a:pPr marL="285750" indent="-285750">
              <a:buFontTx/>
              <a:buChar char="•"/>
            </a:pPr>
            <a:endParaRPr lang="en-US" altLang="en-US" sz="1400" smtClean="0"/>
          </a:p>
          <a:p>
            <a:pPr marL="285750" indent="-285750">
              <a:buFontTx/>
              <a:buChar char="•"/>
            </a:pPr>
            <a:r>
              <a:rPr lang="en-US" altLang="en-US" sz="1400" smtClean="0"/>
              <a:t>Phase one of the 2</a:t>
            </a:r>
            <a:r>
              <a:rPr lang="en-US" altLang="en-US" sz="1400" baseline="30000" smtClean="0"/>
              <a:t>nd</a:t>
            </a:r>
            <a:r>
              <a:rPr lang="en-US" altLang="en-US" sz="1400" smtClean="0"/>
              <a:t> Avenue Subway is on schedule to open for service in late 2016.  </a:t>
            </a:r>
          </a:p>
          <a:p>
            <a:pPr marL="285750" indent="-285750">
              <a:buFontTx/>
              <a:buChar char="•"/>
            </a:pPr>
            <a:endParaRPr lang="en-US" altLang="en-US" sz="1400" smtClean="0"/>
          </a:p>
          <a:p>
            <a:pPr marL="285750" indent="-285750">
              <a:buFontTx/>
              <a:buChar char="•"/>
            </a:pPr>
            <a:r>
              <a:rPr lang="en-US" altLang="en-US" sz="1400" smtClean="0"/>
              <a:t>The 2015-2019 Capital Program allocates $1.5 billion to commence the second phase of the project.  </a:t>
            </a:r>
          </a:p>
          <a:p>
            <a:pPr marL="285750" indent="-285750">
              <a:buFontTx/>
              <a:buChar char="•"/>
            </a:pPr>
            <a:endParaRPr lang="en-US" altLang="en-US" sz="1400" smtClean="0"/>
          </a:p>
          <a:p>
            <a:pPr marL="285750" indent="-285750">
              <a:buFontTx/>
              <a:buChar char="•"/>
            </a:pPr>
            <a:r>
              <a:rPr lang="en-US" altLang="en-US" sz="1400" smtClean="0"/>
              <a:t>Plan will fund design, utility relocation, and tunneling for Phase 2, which extends from 96</a:t>
            </a:r>
            <a:r>
              <a:rPr lang="en-US" altLang="en-US" sz="1400" baseline="30000" smtClean="0"/>
              <a:t>th</a:t>
            </a:r>
            <a:r>
              <a:rPr lang="en-US" altLang="en-US" sz="1400" smtClean="0"/>
              <a:t> St up to 125</a:t>
            </a:r>
            <a:r>
              <a:rPr lang="en-US" altLang="en-US" sz="1400" baseline="30000" smtClean="0"/>
              <a:t>th</a:t>
            </a:r>
            <a:r>
              <a:rPr lang="en-US" altLang="en-US" sz="1400" smtClean="0"/>
              <a:t> St.  Future plans will fund remaining Phase 2 work.</a:t>
            </a:r>
          </a:p>
          <a:p>
            <a:pPr marL="285750" indent="-285750">
              <a:buFontTx/>
              <a:buChar char="•"/>
            </a:pPr>
            <a:endParaRPr lang="en-US" altLang="en-US" sz="1400" smtClean="0"/>
          </a:p>
          <a:p>
            <a:pPr marL="285750" indent="-285750">
              <a:buFontTx/>
              <a:buChar char="•"/>
            </a:pPr>
            <a:endParaRPr lang="en-US" altLang="en-US" sz="1400" smtClean="0"/>
          </a:p>
          <a:p>
            <a:pPr marL="285750" indent="-285750">
              <a:buFontTx/>
              <a:buChar char="•"/>
            </a:pPr>
            <a:r>
              <a:rPr lang="en-US" altLang="en-US" sz="1400" smtClean="0"/>
              <a:t>Penn Station Access  will bring Metro-North New Haven Line service into Penn Station NY via Amtrak’s Hell Gate Line. </a:t>
            </a:r>
          </a:p>
          <a:p>
            <a:pPr marL="285750" indent="-285750">
              <a:buFontTx/>
              <a:buChar char="•"/>
            </a:pPr>
            <a:endParaRPr lang="en-US" altLang="en-US" sz="1400" smtClean="0"/>
          </a:p>
          <a:p>
            <a:pPr marL="285750" indent="-285750">
              <a:buFontTx/>
              <a:buChar char="•"/>
            </a:pPr>
            <a:r>
              <a:rPr lang="en-US" altLang="en-US" sz="1400" smtClean="0"/>
              <a:t>The plan will fund the infrastructure, including four new stations in the Bronx.     (Co-op City, Morris Park, Parkchester/Van Nest, and Hunts Point)</a:t>
            </a:r>
          </a:p>
        </p:txBody>
      </p:sp>
      <p:sp>
        <p:nvSpPr>
          <p:cNvPr id="44036" name="Slide Number Placeholder 3"/>
          <p:cNvSpPr>
            <a:spLocks noGrp="1"/>
          </p:cNvSpPr>
          <p:nvPr>
            <p:ph type="sldNum" sz="quarter" idx="5"/>
          </p:nvPr>
        </p:nvSpPr>
        <p:spPr bwMode="auto">
          <a:noFill/>
          <a:ln>
            <a:miter lim="800000"/>
            <a:headEnd/>
            <a:tailEnd/>
          </a:ln>
        </p:spPr>
        <p:txBody>
          <a:bodyPr/>
          <a:lstStyle/>
          <a:p>
            <a:fld id="{C650CC6A-7F00-4775-B474-2138B5A2FBF5}" type="slidenum">
              <a:rPr lang="en-US" altLang="en-US"/>
              <a:pPr/>
              <a:t>19</a:t>
            </a:fld>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p:spPr>
      </p:sp>
      <p:sp>
        <p:nvSpPr>
          <p:cNvPr id="46083" name="Notes Placeholder 2"/>
          <p:cNvSpPr>
            <a:spLocks noGrp="1"/>
          </p:cNvSpPr>
          <p:nvPr>
            <p:ph type="body" idx="1"/>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285750" indent="-285750">
              <a:buFontTx/>
              <a:buChar char="•"/>
              <a:defRPr/>
            </a:pPr>
            <a:r>
              <a:rPr lang="en-US" altLang="en-US" sz="1500" dirty="0" smtClean="0"/>
              <a:t>The proposed program totals $32 billion.</a:t>
            </a:r>
          </a:p>
          <a:p>
            <a:pPr marL="285750" indent="-285750">
              <a:buFontTx/>
              <a:buChar char="•"/>
              <a:defRPr/>
            </a:pPr>
            <a:endParaRPr lang="en-US" altLang="en-US" sz="1500" dirty="0" smtClean="0"/>
          </a:p>
          <a:p>
            <a:pPr marL="285750" indent="-285750">
              <a:buFontTx/>
              <a:buChar char="•"/>
              <a:defRPr/>
            </a:pPr>
            <a:r>
              <a:rPr lang="en-US" altLang="en-US" sz="1500" dirty="0" smtClean="0"/>
              <a:t>Funding it relies on a mix of support from federal, city, state, and MTA sources.</a:t>
            </a:r>
          </a:p>
          <a:p>
            <a:pPr>
              <a:defRPr/>
            </a:pPr>
            <a:endParaRPr lang="en-US" altLang="en-US" sz="1500" dirty="0" smtClean="0"/>
          </a:p>
          <a:p>
            <a:pPr marL="285750" indent="-285750">
              <a:buFontTx/>
              <a:buChar char="•"/>
              <a:defRPr/>
            </a:pPr>
            <a:r>
              <a:rPr lang="en-US" altLang="en-US" sz="1500" dirty="0" smtClean="0"/>
              <a:t>So far, we have identified approximately $17 billion in projected funding.</a:t>
            </a:r>
          </a:p>
          <a:p>
            <a:pPr marL="285750" indent="-285750">
              <a:buFontTx/>
              <a:buChar char="•"/>
              <a:defRPr/>
            </a:pPr>
            <a:endParaRPr lang="en-US" altLang="en-US" sz="1500" dirty="0" smtClean="0"/>
          </a:p>
          <a:p>
            <a:pPr marL="285750" indent="-285750">
              <a:buFontTx/>
              <a:buChar char="•"/>
              <a:defRPr/>
            </a:pPr>
            <a:r>
              <a:rPr lang="en-US" altLang="en-US" sz="1500" dirty="0" smtClean="0"/>
              <a:t>There remains a </a:t>
            </a:r>
            <a:r>
              <a:rPr lang="en-US" altLang="en-US" sz="1500" i="1" dirty="0" smtClean="0">
                <a:solidFill>
                  <a:srgbClr val="FF0000"/>
                </a:solidFill>
              </a:rPr>
              <a:t>$15 billion gap</a:t>
            </a:r>
            <a:r>
              <a:rPr lang="en-US" altLang="en-US" sz="1500" dirty="0" smtClean="0"/>
              <a:t> that must be filled in order for the MTA to implement our 15-19 program proposal.  </a:t>
            </a:r>
          </a:p>
          <a:p>
            <a:pPr marL="285750" indent="-285750">
              <a:buFontTx/>
              <a:buChar char="•"/>
              <a:defRPr/>
            </a:pPr>
            <a:endParaRPr lang="en-US" altLang="en-US" sz="1500" dirty="0" smtClean="0"/>
          </a:p>
          <a:p>
            <a:pPr marL="285750" indent="-285750">
              <a:buFontTx/>
              <a:buChar char="•"/>
              <a:defRPr/>
            </a:pPr>
            <a:r>
              <a:rPr lang="en-US" altLang="en-US" sz="1500" dirty="0" smtClean="0"/>
              <a:t>To meet this challenge, we will need your support and work with our funding partners to help fill the gap with contributions from the system’s many beneficiaries, including new dedicated revenues, private funds or in-kind contributions, additional appropriations from state, federal, and local governmental funding partners,… or new MTA debt.</a:t>
            </a:r>
          </a:p>
        </p:txBody>
      </p:sp>
      <p:sp>
        <p:nvSpPr>
          <p:cNvPr id="46084" name="Slide Number Placeholder 3"/>
          <p:cNvSpPr>
            <a:spLocks noGrp="1"/>
          </p:cNvSpPr>
          <p:nvPr>
            <p:ph type="sldNum" sz="quarter" idx="5"/>
          </p:nvPr>
        </p:nvSpPr>
        <p:spPr bwMode="auto">
          <a:noFill/>
          <a:ln>
            <a:miter lim="800000"/>
            <a:headEnd/>
            <a:tailEnd/>
          </a:ln>
        </p:spPr>
        <p:txBody>
          <a:bodyPr/>
          <a:lstStyle/>
          <a:p>
            <a:fld id="{CD4F8BE4-A475-40EA-90F6-9A3E5B043B87}" type="slidenum">
              <a:rPr lang="en-US" altLang="en-US"/>
              <a:pPr/>
              <a:t>20</a:t>
            </a:fld>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p:spPr>
      </p:sp>
      <p:sp>
        <p:nvSpPr>
          <p:cNvPr id="48131" name="Notes Placeholder 2"/>
          <p:cNvSpPr>
            <a:spLocks noGrp="1"/>
          </p:cNvSpPr>
          <p:nvPr>
            <p:ph type="body" idx="1"/>
          </p:nvPr>
        </p:nvSpPr>
        <p:spPr bwMode="auto">
          <a:noFill/>
        </p:spPr>
        <p:txBody>
          <a:bodyPr wrap="square" numCol="1" anchor="t" anchorCtr="0" compatLnSpc="1">
            <a:prstTxWarp prst="textNoShape">
              <a:avLst/>
            </a:prstTxWarp>
          </a:bodyPr>
          <a:lstStyle/>
          <a:p>
            <a:pPr marL="285750" indent="-285750">
              <a:buFontTx/>
              <a:buChar char="•"/>
            </a:pPr>
            <a:r>
              <a:rPr lang="en-US" altLang="en-US" sz="1500" smtClean="0"/>
              <a:t>We are looking forward to moving forward with this Program and delivering vital investments that will improve the MTA network.</a:t>
            </a:r>
          </a:p>
          <a:p>
            <a:pPr marL="285750" indent="-285750">
              <a:buFontTx/>
              <a:buChar char="•"/>
            </a:pPr>
            <a:endParaRPr lang="en-US" altLang="en-US" sz="1500" smtClean="0"/>
          </a:p>
          <a:p>
            <a:pPr marL="285750" indent="-285750">
              <a:buFontTx/>
              <a:buChar char="•"/>
            </a:pPr>
            <a:r>
              <a:rPr lang="en-US" altLang="en-US" sz="1500" smtClean="0"/>
              <a:t>The full Capital Program book is available for download on our Capital Program web site at: mta.info/capital</a:t>
            </a:r>
          </a:p>
          <a:p>
            <a:pPr marL="285750" indent="-285750">
              <a:buFontTx/>
              <a:buChar char="•"/>
            </a:pPr>
            <a:endParaRPr lang="en-US" altLang="en-US" sz="1500" smtClean="0"/>
          </a:p>
          <a:p>
            <a:pPr marL="285750" indent="-285750">
              <a:buFontTx/>
              <a:buChar char="•"/>
            </a:pPr>
            <a:r>
              <a:rPr lang="en-US" altLang="en-US" sz="1500" smtClean="0"/>
              <a:t>The MTA Board approved the Program, but it was then vetoed by the Capital Program Review Board. </a:t>
            </a:r>
          </a:p>
          <a:p>
            <a:pPr marL="285750" indent="-285750">
              <a:buFontTx/>
              <a:buChar char="•"/>
            </a:pPr>
            <a:endParaRPr lang="en-US" altLang="en-US" sz="1500" smtClean="0"/>
          </a:p>
          <a:p>
            <a:pPr marL="285750" indent="-285750">
              <a:buFontTx/>
              <a:buChar char="•"/>
            </a:pPr>
            <a:r>
              <a:rPr lang="en-US" altLang="en-US" sz="1500" smtClean="0"/>
              <a:t>We are continuing the dialogue with state, city, and other stakeholders and the program will be resubmitted in the months ahead.</a:t>
            </a:r>
          </a:p>
          <a:p>
            <a:pPr marL="285750" indent="-285750">
              <a:buFontTx/>
              <a:buChar char="•"/>
            </a:pPr>
            <a:endParaRPr lang="en-US" altLang="en-US" sz="1500" smtClean="0"/>
          </a:p>
          <a:p>
            <a:pPr marL="285750" indent="-285750">
              <a:buFontTx/>
              <a:buChar char="•"/>
            </a:pPr>
            <a:r>
              <a:rPr lang="en-US" altLang="en-US" sz="1500" smtClean="0"/>
              <a:t>We thank you for your attention and look forward to your support in advancing this Capital Program.</a:t>
            </a:r>
          </a:p>
        </p:txBody>
      </p:sp>
      <p:sp>
        <p:nvSpPr>
          <p:cNvPr id="48132" name="Slide Number Placeholder 3"/>
          <p:cNvSpPr>
            <a:spLocks noGrp="1"/>
          </p:cNvSpPr>
          <p:nvPr>
            <p:ph type="sldNum" sz="quarter" idx="5"/>
          </p:nvPr>
        </p:nvSpPr>
        <p:spPr bwMode="auto">
          <a:noFill/>
          <a:ln>
            <a:miter lim="800000"/>
            <a:headEnd/>
            <a:tailEnd/>
          </a:ln>
        </p:spPr>
        <p:txBody>
          <a:bodyPr/>
          <a:lstStyle/>
          <a:p>
            <a:fld id="{C63118A2-E4B9-4F8C-9826-34331796E042}" type="slidenum">
              <a:rPr lang="en-US" altLang="en-US"/>
              <a:pPr/>
              <a:t>21</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p:spPr>
      </p:sp>
      <p:sp>
        <p:nvSpPr>
          <p:cNvPr id="32771" name="Notes Placeholder 2"/>
          <p:cNvSpPr>
            <a:spLocks noGrp="1"/>
          </p:cNvSpPr>
          <p:nvPr>
            <p:ph type="body" idx="1"/>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171450" indent="-171450">
              <a:buFont typeface="Arial" panose="020B0604020202020204" pitchFamily="34" charset="0"/>
              <a:buChar char="•"/>
              <a:defRPr/>
            </a:pPr>
            <a:r>
              <a:rPr lang="en-US" altLang="en-US" sz="1300" dirty="0" smtClean="0"/>
              <a:t>Importance of the MTA system to regional economy cannot be overstated.</a:t>
            </a:r>
          </a:p>
          <a:p>
            <a:pPr>
              <a:defRPr/>
            </a:pPr>
            <a:endParaRPr lang="en-US" altLang="en-US" sz="1300" dirty="0" smtClean="0"/>
          </a:p>
          <a:p>
            <a:pPr marL="171450" indent="-171450">
              <a:buFont typeface="Arial" panose="020B0604020202020204" pitchFamily="34" charset="0"/>
              <a:buChar char="•"/>
              <a:defRPr/>
            </a:pPr>
            <a:r>
              <a:rPr lang="en-US" altLang="en-US" sz="1300" dirty="0" smtClean="0"/>
              <a:t>NY is the second largest metropolitan economy in the world, second only to Tokyo. </a:t>
            </a:r>
          </a:p>
          <a:p>
            <a:pPr marL="171450" indent="-171450">
              <a:buFont typeface="Arial" panose="020B0604020202020204" pitchFamily="34" charset="0"/>
              <a:buChar char="•"/>
              <a:defRPr/>
            </a:pPr>
            <a:endParaRPr lang="en-US" altLang="en-US" sz="1300" dirty="0" smtClean="0"/>
          </a:p>
          <a:p>
            <a:pPr marL="171450" indent="-171450">
              <a:buFont typeface="Arial" panose="020B0604020202020204" pitchFamily="34" charset="0"/>
              <a:buChar char="•"/>
              <a:defRPr/>
            </a:pPr>
            <a:r>
              <a:rPr lang="en-US" altLang="en-US" sz="1300" dirty="0" smtClean="0"/>
              <a:t>Each year, we provide 2.6 billion trips to the 15.1 million people living in the region.</a:t>
            </a:r>
          </a:p>
          <a:p>
            <a:pPr marL="171450" indent="-171450">
              <a:buFont typeface="Arial" panose="020B0604020202020204" pitchFamily="34" charset="0"/>
              <a:buChar char="•"/>
              <a:defRPr/>
            </a:pPr>
            <a:endParaRPr lang="en-US" altLang="en-US" sz="1300" dirty="0" smtClean="0"/>
          </a:p>
          <a:p>
            <a:pPr marL="171450" indent="-171450">
              <a:buFont typeface="Arial" panose="020B0604020202020204" pitchFamily="34" charset="0"/>
              <a:buChar char="•"/>
              <a:defRPr/>
            </a:pPr>
            <a:r>
              <a:rPr lang="en-US" altLang="en-US" sz="1300" dirty="0" smtClean="0"/>
              <a:t>The 2010-2014 Capital Program is estimated to have generated 350,000 jobs across New York, with an overall economic impact of $44 billion throughout the State.</a:t>
            </a:r>
          </a:p>
          <a:p>
            <a:pPr marL="171450" indent="-171450">
              <a:buFont typeface="Arial" panose="020B0604020202020204" pitchFamily="34" charset="0"/>
              <a:buChar char="•"/>
              <a:defRPr/>
            </a:pPr>
            <a:endParaRPr lang="en-US" altLang="en-US" sz="1300" dirty="0" smtClean="0"/>
          </a:p>
          <a:p>
            <a:pPr marL="171450" indent="-171450">
              <a:buFont typeface="Arial" panose="020B0604020202020204" pitchFamily="34" charset="0"/>
              <a:buChar char="•"/>
              <a:defRPr/>
            </a:pPr>
            <a:r>
              <a:rPr lang="en-US" altLang="en-US" sz="1300" dirty="0" smtClean="0"/>
              <a:t>We have more bus riders than any other public agency in North America.</a:t>
            </a:r>
          </a:p>
          <a:p>
            <a:pPr marL="171450" indent="-171450">
              <a:buFont typeface="Arial" panose="020B0604020202020204" pitchFamily="34" charset="0"/>
              <a:buChar char="•"/>
              <a:defRPr/>
            </a:pPr>
            <a:endParaRPr lang="en-US" altLang="en-US" sz="1300" dirty="0" smtClean="0"/>
          </a:p>
          <a:p>
            <a:pPr marL="171450" indent="-171450">
              <a:buFont typeface="Arial" panose="020B0604020202020204" pitchFamily="34" charset="0"/>
              <a:buChar char="•"/>
              <a:defRPr/>
            </a:pPr>
            <a:r>
              <a:rPr lang="en-US" altLang="en-US" sz="1300" dirty="0" smtClean="0"/>
              <a:t>Over 80% of regional commuters ride our system to work.</a:t>
            </a:r>
          </a:p>
          <a:p>
            <a:pPr marL="171450" indent="-171450">
              <a:buFont typeface="Arial" panose="020B0604020202020204" pitchFamily="34" charset="0"/>
              <a:buChar char="•"/>
              <a:defRPr/>
            </a:pPr>
            <a:endParaRPr lang="en-US" altLang="en-US" sz="1300" dirty="0" smtClean="0"/>
          </a:p>
          <a:p>
            <a:pPr marL="171450" indent="-171450">
              <a:buFont typeface="Arial" panose="020B0604020202020204" pitchFamily="34" charset="0"/>
              <a:buChar char="•"/>
              <a:defRPr/>
            </a:pPr>
            <a:r>
              <a:rPr lang="en-US" altLang="en-US" sz="1300" dirty="0" smtClean="0"/>
              <a:t>Our system makes it possible for the regional economy to work, benefitting the entire State.</a:t>
            </a:r>
          </a:p>
        </p:txBody>
      </p:sp>
      <p:sp>
        <p:nvSpPr>
          <p:cNvPr id="9220" name="Slide Number Placeholder 3"/>
          <p:cNvSpPr>
            <a:spLocks noGrp="1"/>
          </p:cNvSpPr>
          <p:nvPr>
            <p:ph type="sldNum" sz="quarter" idx="5"/>
          </p:nvPr>
        </p:nvSpPr>
        <p:spPr bwMode="auto">
          <a:noFill/>
          <a:ln>
            <a:miter lim="800000"/>
            <a:headEnd/>
            <a:tailEnd/>
          </a:ln>
        </p:spPr>
        <p:txBody>
          <a:bodyPr/>
          <a:lstStyle/>
          <a:p>
            <a:fld id="{A54F924C-6800-4432-912E-86FFCE1A224B}" type="slidenum">
              <a:rPr lang="en-US" altLang="en-US"/>
              <a:pPr/>
              <a:t>2</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p:spPr>
      </p:sp>
      <p:sp>
        <p:nvSpPr>
          <p:cNvPr id="11267" name="Notes Placeholder 2"/>
          <p:cNvSpPr>
            <a:spLocks noGrp="1"/>
          </p:cNvSpPr>
          <p:nvPr>
            <p:ph type="body" idx="1"/>
          </p:nvPr>
        </p:nvSpPr>
        <p:spPr bwMode="auto">
          <a:noFill/>
        </p:spPr>
        <p:txBody>
          <a:bodyPr wrap="square" numCol="1" anchor="t" anchorCtr="0" compatLnSpc="1">
            <a:prstTxWarp prst="textNoShape">
              <a:avLst/>
            </a:prstTxWarp>
          </a:bodyPr>
          <a:lstStyle/>
          <a:p>
            <a:pPr marL="285750" indent="-285750">
              <a:buFontTx/>
              <a:buChar char="•"/>
            </a:pPr>
            <a:r>
              <a:rPr lang="en-US" altLang="en-US" sz="1600" smtClean="0"/>
              <a:t>1982 was the start of our first Capital Program</a:t>
            </a:r>
          </a:p>
          <a:p>
            <a:pPr marL="285750" indent="-285750">
              <a:buFontTx/>
              <a:buChar char="•"/>
            </a:pPr>
            <a:endParaRPr lang="en-US" altLang="en-US" sz="1600" smtClean="0"/>
          </a:p>
          <a:p>
            <a:pPr marL="285750" indent="-285750">
              <a:buFontTx/>
              <a:buChar char="•"/>
            </a:pPr>
            <a:r>
              <a:rPr lang="en-US" altLang="en-US" sz="1600" smtClean="0"/>
              <a:t>As you know, the MTA network was in poor condition after a long period of underinvestment.</a:t>
            </a:r>
          </a:p>
          <a:p>
            <a:pPr marL="285750" indent="-285750">
              <a:buFontTx/>
              <a:buChar char="•"/>
            </a:pPr>
            <a:endParaRPr lang="en-US" altLang="en-US" sz="1600" smtClean="0"/>
          </a:p>
          <a:p>
            <a:pPr marL="285750" indent="-285750">
              <a:buFontTx/>
              <a:buChar char="•"/>
            </a:pPr>
            <a:r>
              <a:rPr lang="en-US" altLang="en-US" sz="1600" smtClean="0"/>
              <a:t>Early capital plans was to stabilize the system and begin to reverse the deterioration through basic investments to restore and bring critical assets to a state of good repair.</a:t>
            </a:r>
          </a:p>
          <a:p>
            <a:pPr marL="285750" indent="-285750">
              <a:buFontTx/>
              <a:buChar char="•"/>
            </a:pPr>
            <a:endParaRPr lang="en-US" altLang="en-US" sz="1600" smtClean="0"/>
          </a:p>
          <a:p>
            <a:pPr marL="285750" indent="-285750">
              <a:buFontTx/>
              <a:buChar char="•"/>
            </a:pPr>
            <a:r>
              <a:rPr lang="en-US" altLang="en-US" sz="1600" smtClean="0"/>
              <a:t>This stability allowed the MTA to improve services throughout the network and undertake key expansion work.</a:t>
            </a:r>
          </a:p>
        </p:txBody>
      </p:sp>
      <p:sp>
        <p:nvSpPr>
          <p:cNvPr id="11268" name="Slide Number Placeholder 3"/>
          <p:cNvSpPr>
            <a:spLocks noGrp="1"/>
          </p:cNvSpPr>
          <p:nvPr>
            <p:ph type="sldNum" sz="quarter" idx="5"/>
          </p:nvPr>
        </p:nvSpPr>
        <p:spPr bwMode="auto">
          <a:noFill/>
          <a:ln>
            <a:miter lim="800000"/>
            <a:headEnd/>
            <a:tailEnd/>
          </a:ln>
        </p:spPr>
        <p:txBody>
          <a:bodyPr/>
          <a:lstStyle/>
          <a:p>
            <a:fld id="{F06FB767-DE0E-412E-949B-FF5E7FF09AD1}" type="slidenum">
              <a:rPr lang="en-US" altLang="en-US"/>
              <a:pPr/>
              <a:t>3</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p:spPr>
      </p:sp>
      <p:sp>
        <p:nvSpPr>
          <p:cNvPr id="34819" name="Notes Placeholder 2"/>
          <p:cNvSpPr>
            <a:spLocks noGrp="1"/>
          </p:cNvSpPr>
          <p:nvPr>
            <p:ph type="body" idx="1"/>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285750" indent="-285750">
              <a:buFont typeface="Arial" panose="020B0604020202020204" pitchFamily="34" charset="0"/>
              <a:buChar char="•"/>
              <a:defRPr/>
            </a:pPr>
            <a:r>
              <a:rPr lang="en-US" altLang="en-US" sz="1500" dirty="0" smtClean="0"/>
              <a:t>Well, what’s changed?</a:t>
            </a:r>
          </a:p>
          <a:p>
            <a:pPr marL="285750" indent="-285750">
              <a:buFont typeface="Arial" panose="020B0604020202020204" pitchFamily="34" charset="0"/>
              <a:buChar char="•"/>
              <a:defRPr/>
            </a:pPr>
            <a:endParaRPr lang="en-US" altLang="en-US" sz="1500" dirty="0" smtClean="0"/>
          </a:p>
          <a:p>
            <a:pPr marL="163718" indent="-163718">
              <a:buFont typeface="Arial" panose="020B0604020202020204" pitchFamily="34" charset="0"/>
              <a:buChar char="•"/>
              <a:defRPr/>
            </a:pPr>
            <a:r>
              <a:rPr lang="en-US" altLang="en-US" sz="1500" dirty="0" smtClean="0"/>
              <a:t>82% of our assets are in SGR / fit for purpose</a:t>
            </a:r>
          </a:p>
          <a:p>
            <a:pPr marL="285750" indent="-285750">
              <a:buFont typeface="Arial" panose="020B0604020202020204" pitchFamily="34" charset="0"/>
              <a:buChar char="•"/>
              <a:defRPr/>
            </a:pPr>
            <a:endParaRPr lang="en-US" altLang="en-US" sz="1500" dirty="0" smtClean="0"/>
          </a:p>
          <a:p>
            <a:pPr marL="163718" indent="-163718">
              <a:buFont typeface="Arial" panose="020B0604020202020204" pitchFamily="34" charset="0"/>
              <a:buChar char="•"/>
              <a:defRPr/>
            </a:pPr>
            <a:r>
              <a:rPr lang="en-US" altLang="en-US" sz="1500" dirty="0" smtClean="0"/>
              <a:t>The reliability of our rail fleets has increased tremendously.  For example, the Subway fleet has gone from 11k MDBF to 135k MDBF.  </a:t>
            </a:r>
          </a:p>
          <a:p>
            <a:pPr marL="163718" indent="-163718">
              <a:buFont typeface="Arial" panose="020B0604020202020204" pitchFamily="34" charset="0"/>
              <a:buChar char="•"/>
              <a:defRPr/>
            </a:pPr>
            <a:endParaRPr lang="en-US" altLang="en-US" sz="1500" dirty="0" smtClean="0"/>
          </a:p>
          <a:p>
            <a:pPr marL="163718" indent="-163718">
              <a:buFont typeface="Arial" panose="020B0604020202020204" pitchFamily="34" charset="0"/>
              <a:buChar char="•"/>
              <a:defRPr/>
            </a:pPr>
            <a:r>
              <a:rPr lang="en-US" altLang="en-US" sz="1500" dirty="0" smtClean="0"/>
              <a:t>This has transformed on-time performance, with delays falling by 48 to 94%!</a:t>
            </a:r>
          </a:p>
          <a:p>
            <a:pPr marL="285750" indent="-285750">
              <a:buFont typeface="Arial" panose="020B0604020202020204" pitchFamily="34" charset="0"/>
              <a:buChar char="•"/>
              <a:defRPr/>
            </a:pPr>
            <a:endParaRPr lang="en-US" altLang="en-US" sz="1500" dirty="0" smtClean="0"/>
          </a:p>
          <a:p>
            <a:pPr marL="285750" indent="-285750">
              <a:buFont typeface="Arial" panose="020B0604020202020204" pitchFamily="34" charset="0"/>
              <a:buChar char="•"/>
              <a:defRPr/>
            </a:pPr>
            <a:r>
              <a:rPr lang="en-US" altLang="en-US" sz="1500" dirty="0" smtClean="0"/>
              <a:t>As a result, ridership is up 61% since 1992 and continues to grow.</a:t>
            </a:r>
          </a:p>
        </p:txBody>
      </p:sp>
      <p:sp>
        <p:nvSpPr>
          <p:cNvPr id="13316" name="Slide Number Placeholder 3"/>
          <p:cNvSpPr>
            <a:spLocks noGrp="1"/>
          </p:cNvSpPr>
          <p:nvPr>
            <p:ph type="sldNum" sz="quarter" idx="5"/>
          </p:nvPr>
        </p:nvSpPr>
        <p:spPr bwMode="auto">
          <a:noFill/>
          <a:ln>
            <a:miter lim="800000"/>
            <a:headEnd/>
            <a:tailEnd/>
          </a:ln>
        </p:spPr>
        <p:txBody>
          <a:bodyPr/>
          <a:lstStyle/>
          <a:p>
            <a:fld id="{07E37E4C-944B-40D9-8940-F3A3C60FCFE6}" type="slidenum">
              <a:rPr lang="en-US" altLang="en-US"/>
              <a:pPr/>
              <a:t>4</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p:spPr>
      </p:sp>
      <p:sp>
        <p:nvSpPr>
          <p:cNvPr id="36867" name="Notes Placeholder 2"/>
          <p:cNvSpPr>
            <a:spLocks noGrp="1"/>
          </p:cNvSpPr>
          <p:nvPr>
            <p:ph type="body" idx="1"/>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buFont typeface="Arial" panose="020B0604020202020204" pitchFamily="34" charset="0"/>
              <a:buNone/>
              <a:defRPr/>
            </a:pPr>
            <a:r>
              <a:rPr lang="en-US" altLang="en-US" sz="1600" dirty="0" smtClean="0"/>
              <a:t>We are also working to improve how we do business for this 2015-2019 Program:</a:t>
            </a:r>
            <a:br>
              <a:rPr lang="en-US" altLang="en-US" sz="1600" dirty="0" smtClean="0"/>
            </a:br>
            <a:endParaRPr lang="en-US" altLang="en-US" sz="1600" dirty="0" smtClean="0"/>
          </a:p>
          <a:p>
            <a:pPr marL="163718" indent="-163718">
              <a:buFont typeface="Arial" panose="020B0604020202020204" pitchFamily="34" charset="0"/>
              <a:buChar char="•"/>
              <a:defRPr/>
            </a:pPr>
            <a:r>
              <a:rPr lang="en-US" altLang="en-US" sz="1600" dirty="0" smtClean="0"/>
              <a:t>1) More design-build</a:t>
            </a:r>
          </a:p>
          <a:p>
            <a:pPr marL="163718" indent="-163718">
              <a:buFont typeface="Arial" panose="020B0604020202020204" pitchFamily="34" charset="0"/>
              <a:buChar char="•"/>
              <a:defRPr/>
            </a:pPr>
            <a:r>
              <a:rPr lang="en-US" altLang="en-US" sz="1600" dirty="0" smtClean="0"/>
              <a:t>2) Improve contract T’s &amp; C’s </a:t>
            </a:r>
          </a:p>
          <a:p>
            <a:pPr marL="163718" indent="-163718">
              <a:buFont typeface="Arial" panose="020B0604020202020204" pitchFamily="34" charset="0"/>
              <a:buChar char="•"/>
              <a:defRPr/>
            </a:pPr>
            <a:r>
              <a:rPr lang="en-US" altLang="en-US" sz="1600" dirty="0" smtClean="0"/>
              <a:t>These help to place risks with those who can better manage them.</a:t>
            </a:r>
          </a:p>
          <a:p>
            <a:pPr marL="163718" indent="-163718">
              <a:buFont typeface="Arial" panose="020B0604020202020204" pitchFamily="34" charset="0"/>
              <a:buChar char="•"/>
              <a:defRPr/>
            </a:pPr>
            <a:endParaRPr lang="en-US" altLang="en-US" sz="1600" dirty="0" smtClean="0"/>
          </a:p>
          <a:p>
            <a:pPr marL="163718" indent="-163718">
              <a:buFont typeface="Arial" panose="020B0604020202020204" pitchFamily="34" charset="0"/>
              <a:buChar char="•"/>
              <a:defRPr/>
            </a:pPr>
            <a:r>
              <a:rPr lang="en-US" altLang="en-US" sz="1600" dirty="0" smtClean="0"/>
              <a:t>We will advance transparency initiatives to provide the public with detailed information on each 2015-2019 project.</a:t>
            </a:r>
          </a:p>
          <a:p>
            <a:pPr marL="163718" indent="-163718">
              <a:buFont typeface="Arial" panose="020B0604020202020204" pitchFamily="34" charset="0"/>
              <a:buChar char="•"/>
              <a:defRPr/>
            </a:pPr>
            <a:endParaRPr lang="en-US" altLang="en-US" sz="1600" dirty="0" smtClean="0"/>
          </a:p>
          <a:p>
            <a:pPr marL="163718" indent="-163718">
              <a:buFont typeface="Arial" panose="020B0604020202020204" pitchFamily="34" charset="0"/>
              <a:buChar char="•"/>
              <a:defRPr/>
            </a:pPr>
            <a:r>
              <a:rPr lang="en-US" altLang="en-US" sz="1600" dirty="0" smtClean="0"/>
              <a:t>We will expand our industry-leading Small Business Development Program (SBDP,) to grow the pool of vendors qualified to bid on our jobs.</a:t>
            </a:r>
          </a:p>
        </p:txBody>
      </p:sp>
      <p:sp>
        <p:nvSpPr>
          <p:cNvPr id="15364" name="Slide Number Placeholder 3"/>
          <p:cNvSpPr>
            <a:spLocks noGrp="1"/>
          </p:cNvSpPr>
          <p:nvPr>
            <p:ph type="sldNum" sz="quarter" idx="5"/>
          </p:nvPr>
        </p:nvSpPr>
        <p:spPr bwMode="auto">
          <a:noFill/>
          <a:ln>
            <a:miter lim="800000"/>
            <a:headEnd/>
            <a:tailEnd/>
          </a:ln>
        </p:spPr>
        <p:txBody>
          <a:bodyPr/>
          <a:lstStyle/>
          <a:p>
            <a:fld id="{A8AFA15F-B126-4251-818D-04594DD39009}" type="slidenum">
              <a:rPr lang="en-US" altLang="en-US"/>
              <a:pPr/>
              <a:t>5</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altLang="en-US" sz="1600" dirty="0" smtClean="0"/>
              <a:t>We built our investments around three main </a:t>
            </a:r>
            <a:r>
              <a:rPr lang="en-US" altLang="en-US" sz="1600" dirty="0"/>
              <a:t>strategic </a:t>
            </a:r>
            <a:r>
              <a:rPr lang="en-US" altLang="en-US" sz="1600" dirty="0" smtClean="0"/>
              <a:t>objectives:</a:t>
            </a:r>
          </a:p>
          <a:p>
            <a:pPr>
              <a:defRPr/>
            </a:pPr>
            <a:endParaRPr lang="en-US" altLang="en-US" sz="1600" dirty="0" smtClean="0"/>
          </a:p>
          <a:p>
            <a:pPr marL="171450" indent="-171450">
              <a:buFont typeface="Arial" panose="020B0604020202020204" pitchFamily="34" charset="0"/>
              <a:buChar char="•"/>
              <a:defRPr/>
            </a:pPr>
            <a:r>
              <a:rPr lang="en-US" altLang="en-US" sz="1600" dirty="0" smtClean="0"/>
              <a:t>Renew</a:t>
            </a:r>
          </a:p>
          <a:p>
            <a:pPr marL="171450" indent="-171450">
              <a:buFont typeface="Arial" panose="020B0604020202020204" pitchFamily="34" charset="0"/>
              <a:buChar char="•"/>
              <a:defRPr/>
            </a:pPr>
            <a:r>
              <a:rPr lang="en-US" altLang="en-US" sz="1600" dirty="0" smtClean="0"/>
              <a:t>Enhance</a:t>
            </a:r>
          </a:p>
          <a:p>
            <a:pPr marL="171450" indent="-171450">
              <a:buFont typeface="Arial" panose="020B0604020202020204" pitchFamily="34" charset="0"/>
              <a:buChar char="•"/>
              <a:defRPr/>
            </a:pPr>
            <a:r>
              <a:rPr lang="en-US" altLang="en-US" sz="1600" dirty="0" smtClean="0"/>
              <a:t>Expand</a:t>
            </a:r>
          </a:p>
          <a:p>
            <a:pPr>
              <a:buFont typeface="+mj-lt"/>
              <a:buNone/>
              <a:defRPr/>
            </a:pPr>
            <a:endParaRPr lang="en-US" altLang="en-US" sz="1600" dirty="0" smtClean="0"/>
          </a:p>
          <a:p>
            <a:pPr>
              <a:buFont typeface="+mj-lt"/>
              <a:buNone/>
              <a:defRPr/>
            </a:pPr>
            <a:r>
              <a:rPr lang="en-US" altLang="en-US" sz="1600" dirty="0" smtClean="0"/>
              <a:t>Our first priority is to </a:t>
            </a:r>
            <a:r>
              <a:rPr lang="en-US" altLang="en-US" sz="1600" u="sng" dirty="0" smtClean="0"/>
              <a:t>renew</a:t>
            </a:r>
            <a:r>
              <a:rPr lang="en-US" altLang="en-US" sz="1600" dirty="0" smtClean="0"/>
              <a:t> the system, to ensure the safety of our customers and reliability of our service.</a:t>
            </a:r>
          </a:p>
          <a:p>
            <a:pPr>
              <a:buFont typeface="+mj-lt"/>
              <a:buNone/>
              <a:defRPr/>
            </a:pPr>
            <a:endParaRPr lang="en-US" altLang="en-US" sz="1600" dirty="0" smtClean="0"/>
          </a:p>
          <a:p>
            <a:pPr>
              <a:buFont typeface="+mj-lt"/>
              <a:buNone/>
              <a:defRPr/>
            </a:pPr>
            <a:r>
              <a:rPr lang="en-US" altLang="en-US" sz="1600" dirty="0" smtClean="0"/>
              <a:t>Our next priorities are to </a:t>
            </a:r>
            <a:r>
              <a:rPr lang="en-US" altLang="en-US" sz="1600" u="sng" dirty="0" smtClean="0"/>
              <a:t>enhance</a:t>
            </a:r>
            <a:r>
              <a:rPr lang="en-US" altLang="en-US" sz="1600" dirty="0" smtClean="0"/>
              <a:t> the system, improving the customer experience through service and system improvements and to </a:t>
            </a:r>
            <a:r>
              <a:rPr lang="en-US" altLang="en-US" sz="1600" u="sng" dirty="0" smtClean="0"/>
              <a:t>expand</a:t>
            </a:r>
            <a:r>
              <a:rPr lang="en-US" altLang="en-US" sz="1600" dirty="0" smtClean="0"/>
              <a:t> the reach of the system to support regional economic growth and respond to increasing demand.</a:t>
            </a:r>
          </a:p>
        </p:txBody>
      </p:sp>
      <p:sp>
        <p:nvSpPr>
          <p:cNvPr id="17412" name="Slide Number Placeholder 3"/>
          <p:cNvSpPr>
            <a:spLocks noGrp="1"/>
          </p:cNvSpPr>
          <p:nvPr>
            <p:ph type="sldNum" sz="quarter" idx="5"/>
          </p:nvPr>
        </p:nvSpPr>
        <p:spPr bwMode="auto">
          <a:noFill/>
          <a:ln>
            <a:miter lim="800000"/>
            <a:headEnd/>
            <a:tailEnd/>
          </a:ln>
        </p:spPr>
        <p:txBody>
          <a:bodyPr/>
          <a:lstStyle/>
          <a:p>
            <a:fld id="{E39A8368-9498-44BD-9342-6835640102F5}" type="slidenum">
              <a:rPr lang="en-US" altLang="en-US"/>
              <a:pPr/>
              <a:t>6</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p:spPr>
      </p:sp>
      <p:sp>
        <p:nvSpPr>
          <p:cNvPr id="19459" name="Notes Placeholder 2"/>
          <p:cNvSpPr>
            <a:spLocks noGrp="1"/>
          </p:cNvSpPr>
          <p:nvPr>
            <p:ph type="body" idx="1"/>
          </p:nvPr>
        </p:nvSpPr>
        <p:spPr bwMode="auto">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marL="285750" indent="-285750">
              <a:buFont typeface="Arial" panose="020B0604020202020204" pitchFamily="34" charset="0"/>
              <a:buChar char="•"/>
              <a:defRPr/>
            </a:pPr>
            <a:r>
              <a:rPr lang="en-US" altLang="en-US" sz="1500" dirty="0" smtClean="0"/>
              <a:t>This slide shows a breakout of the proposed $32 billion budget.  </a:t>
            </a:r>
          </a:p>
          <a:p>
            <a:pPr marL="285750" indent="-285750">
              <a:buFont typeface="Arial" panose="020B0604020202020204" pitchFamily="34" charset="0"/>
              <a:buChar char="•"/>
              <a:defRPr/>
            </a:pPr>
            <a:endParaRPr lang="en-US" altLang="en-US" sz="1500" dirty="0" smtClean="0"/>
          </a:p>
          <a:p>
            <a:pPr marL="285750" indent="-285750">
              <a:buFont typeface="Arial" panose="020B0604020202020204" pitchFamily="34" charset="0"/>
              <a:buChar char="•"/>
              <a:defRPr/>
            </a:pPr>
            <a:r>
              <a:rPr lang="en-US" altLang="en-US" sz="1500" dirty="0" smtClean="0"/>
              <a:t>55% NYCT, which carries over 80% of our public transit passengers.</a:t>
            </a:r>
          </a:p>
          <a:p>
            <a:pPr marL="285750" indent="-285750">
              <a:buFont typeface="Arial" panose="020B0604020202020204" pitchFamily="34" charset="0"/>
              <a:buChar char="•"/>
              <a:defRPr/>
            </a:pPr>
            <a:endParaRPr lang="en-US" altLang="en-US" sz="1500" dirty="0" smtClean="0"/>
          </a:p>
          <a:p>
            <a:pPr marL="285750" indent="-285750">
              <a:buFont typeface="Arial" panose="020B0604020202020204" pitchFamily="34" charset="0"/>
              <a:buChar char="•"/>
              <a:defRPr/>
            </a:pPr>
            <a:r>
              <a:rPr lang="en-US" altLang="en-US" sz="1500" dirty="0" smtClean="0"/>
              <a:t>20% for the Commuter Railroads</a:t>
            </a:r>
          </a:p>
          <a:p>
            <a:pPr marL="285750" indent="-285750">
              <a:buFont typeface="Arial" panose="020B0604020202020204" pitchFamily="34" charset="0"/>
              <a:buChar char="•"/>
              <a:defRPr/>
            </a:pPr>
            <a:endParaRPr lang="en-US" altLang="en-US" sz="1500" dirty="0" smtClean="0"/>
          </a:p>
          <a:p>
            <a:pPr marL="285750" indent="-285750">
              <a:buFont typeface="Arial" panose="020B0604020202020204" pitchFamily="34" charset="0"/>
              <a:buChar char="•"/>
              <a:defRPr/>
            </a:pPr>
            <a:r>
              <a:rPr lang="en-US" altLang="en-US" sz="1500" dirty="0" smtClean="0"/>
              <a:t>20% is allocated for expansion projects </a:t>
            </a:r>
          </a:p>
          <a:p>
            <a:pPr marL="285750" indent="-285750">
              <a:buFont typeface="Arial" panose="020B0604020202020204" pitchFamily="34" charset="0"/>
              <a:buChar char="•"/>
              <a:defRPr/>
            </a:pPr>
            <a:endParaRPr lang="en-US" altLang="en-US" sz="1500" dirty="0" smtClean="0"/>
          </a:p>
          <a:p>
            <a:pPr marL="285750" indent="-285750">
              <a:buFont typeface="Arial" panose="020B0604020202020204" pitchFamily="34" charset="0"/>
              <a:buChar char="•"/>
              <a:defRPr/>
            </a:pPr>
            <a:r>
              <a:rPr lang="en-US" altLang="en-US" sz="1500" dirty="0" smtClean="0"/>
              <a:t>About 10% to B&amp;T</a:t>
            </a:r>
          </a:p>
          <a:p>
            <a:pPr marL="285750" indent="-285750">
              <a:buFont typeface="Arial" panose="020B0604020202020204" pitchFamily="34" charset="0"/>
              <a:buChar char="•"/>
              <a:defRPr/>
            </a:pPr>
            <a:endParaRPr lang="en-US" altLang="en-US" sz="1500" dirty="0" smtClean="0"/>
          </a:p>
          <a:p>
            <a:pPr marL="285750" indent="-285750">
              <a:buFont typeface="Arial" panose="020B0604020202020204" pitchFamily="34" charset="0"/>
              <a:buChar char="•"/>
              <a:defRPr/>
            </a:pPr>
            <a:endParaRPr lang="en-US" altLang="en-US" sz="1500" dirty="0" smtClean="0"/>
          </a:p>
          <a:p>
            <a:pPr marL="285750" indent="-285750">
              <a:buFont typeface="Arial" panose="020B0604020202020204" pitchFamily="34" charset="0"/>
              <a:buChar char="•"/>
              <a:defRPr/>
            </a:pPr>
            <a:r>
              <a:rPr lang="en-US" altLang="en-US" sz="1500" dirty="0" smtClean="0"/>
              <a:t>Taking a more detailed look at the Agency-by-Agency program.</a:t>
            </a:r>
          </a:p>
          <a:p>
            <a:pPr marL="171450" indent="-171450">
              <a:buFont typeface="Arial" panose="020B0604020202020204" pitchFamily="34" charset="0"/>
              <a:buChar char="•"/>
              <a:defRPr/>
            </a:pPr>
            <a:endParaRPr lang="en-US" altLang="en-US" dirty="0" smtClean="0"/>
          </a:p>
        </p:txBody>
      </p:sp>
      <p:sp>
        <p:nvSpPr>
          <p:cNvPr id="19460" name="Slide Number Placeholder 3"/>
          <p:cNvSpPr>
            <a:spLocks noGrp="1"/>
          </p:cNvSpPr>
          <p:nvPr>
            <p:ph type="sldNum" sz="quarter" idx="5"/>
          </p:nvPr>
        </p:nvSpPr>
        <p:spPr bwMode="auto">
          <a:noFill/>
          <a:ln>
            <a:miter lim="800000"/>
            <a:headEnd/>
            <a:tailEnd/>
          </a:ln>
        </p:spPr>
        <p:txBody>
          <a:bodyPr/>
          <a:lstStyle/>
          <a:p>
            <a:fld id="{8D397038-828B-440D-BDF3-592D1C121AB0}" type="slidenum">
              <a:rPr lang="en-US" altLang="en-US"/>
              <a:pPr/>
              <a:t>7</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p:spPr>
      </p:sp>
      <p:sp>
        <p:nvSpPr>
          <p:cNvPr id="21507" name="Notes Placeholder 2"/>
          <p:cNvSpPr>
            <a:spLocks noGrp="1"/>
          </p:cNvSpPr>
          <p:nvPr>
            <p:ph type="body" idx="1"/>
          </p:nvPr>
        </p:nvSpPr>
        <p:spPr bwMode="auto">
          <a:noFill/>
        </p:spPr>
        <p:txBody>
          <a:bodyPr wrap="square" numCol="1" anchor="t" anchorCtr="0" compatLnSpc="1">
            <a:prstTxWarp prst="textNoShape">
              <a:avLst/>
            </a:prstTxWarp>
          </a:bodyPr>
          <a:lstStyle/>
          <a:p>
            <a:pPr marL="285750" indent="-285750">
              <a:buFontTx/>
              <a:buChar char="•"/>
            </a:pPr>
            <a:r>
              <a:rPr lang="en-US" altLang="en-US" sz="1500" smtClean="0"/>
              <a:t>Starting with NYCT, this shows the entry to the recently refurbished Smith 9 Sts station.</a:t>
            </a:r>
          </a:p>
          <a:p>
            <a:pPr marL="285750" indent="-285750">
              <a:buFontTx/>
              <a:buChar char="•"/>
            </a:pPr>
            <a:endParaRPr lang="en-US" altLang="en-US" sz="1500" smtClean="0"/>
          </a:p>
          <a:p>
            <a:pPr marL="285750" indent="-285750">
              <a:buFontTx/>
              <a:buChar char="•"/>
            </a:pPr>
            <a:r>
              <a:rPr lang="en-US" altLang="en-US" sz="1500" smtClean="0"/>
              <a:t>In the proposed 2015-2019 Program, these turnstiles you see will be retrofitted to accept </a:t>
            </a:r>
            <a:r>
              <a:rPr lang="en-US" altLang="en-US" sz="1500" u="sng" smtClean="0"/>
              <a:t>new fare media</a:t>
            </a:r>
            <a:r>
              <a:rPr lang="en-US" altLang="en-US" sz="1500" smtClean="0"/>
              <a:t> such as </a:t>
            </a:r>
            <a:r>
              <a:rPr lang="en-US" altLang="en-US" sz="1500" u="sng" smtClean="0"/>
              <a:t>cell phones</a:t>
            </a:r>
            <a:r>
              <a:rPr lang="en-US" altLang="en-US" sz="1500" smtClean="0"/>
              <a:t> and </a:t>
            </a:r>
            <a:r>
              <a:rPr lang="en-US" altLang="en-US" sz="1500" u="sng" smtClean="0"/>
              <a:t>smart cards</a:t>
            </a:r>
            <a:r>
              <a:rPr lang="en-US" altLang="en-US" sz="1500" smtClean="0"/>
              <a:t> as part of the new fare payment system rollout.</a:t>
            </a:r>
          </a:p>
        </p:txBody>
      </p:sp>
      <p:sp>
        <p:nvSpPr>
          <p:cNvPr id="21508" name="Slide Number Placeholder 3"/>
          <p:cNvSpPr>
            <a:spLocks noGrp="1"/>
          </p:cNvSpPr>
          <p:nvPr>
            <p:ph type="sldNum" sz="quarter" idx="5"/>
          </p:nvPr>
        </p:nvSpPr>
        <p:spPr bwMode="auto">
          <a:noFill/>
          <a:ln>
            <a:miter lim="800000"/>
            <a:headEnd/>
            <a:tailEnd/>
          </a:ln>
        </p:spPr>
        <p:txBody>
          <a:bodyPr/>
          <a:lstStyle/>
          <a:p>
            <a:fld id="{D3B4802A-FAB1-4B68-B2ED-2EF4A3958C96}" type="slidenum">
              <a:rPr lang="en-US" altLang="en-US"/>
              <a:pPr/>
              <a:t>8</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1D0E7255-9B40-4DAB-A35A-35C9EA9A0AF0}" type="datetime1">
              <a:rPr lang="en-US"/>
              <a:pPr>
                <a:defRPr/>
              </a:pPr>
              <a:t>11/17/2014</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a:t>Fill in Agency Name on Master</a:t>
            </a:r>
            <a:endParaRPr lang="en-US" dirty="0"/>
          </a:p>
        </p:txBody>
      </p:sp>
      <p:sp>
        <p:nvSpPr>
          <p:cNvPr id="6" name="Slide Number Placeholder 5"/>
          <p:cNvSpPr>
            <a:spLocks noGrp="1"/>
          </p:cNvSpPr>
          <p:nvPr>
            <p:ph type="sldNum" sz="quarter" idx="12"/>
          </p:nvPr>
        </p:nvSpPr>
        <p:spPr/>
        <p:txBody>
          <a:bodyPr/>
          <a:lstStyle>
            <a:lvl1pPr>
              <a:defRPr/>
            </a:lvl1pPr>
          </a:lstStyle>
          <a:p>
            <a:fld id="{5E9A68AB-4B67-4F5F-8720-EFAAC3EBA87E}" type="slidenum">
              <a:rPr lang="en-US" altLang="en-US"/>
              <a:pPr/>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17CA43C-38FD-4A01-AD94-5AEE49270E9A}" type="datetime1">
              <a:rPr lang="en-US"/>
              <a:pPr>
                <a:defRPr/>
              </a:pPr>
              <a:t>11/17/2014</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a:t>Fill in Agency Name on Master</a:t>
            </a:r>
            <a:endParaRPr lang="en-US" dirty="0"/>
          </a:p>
        </p:txBody>
      </p:sp>
      <p:sp>
        <p:nvSpPr>
          <p:cNvPr id="6" name="Slide Number Placeholder 5"/>
          <p:cNvSpPr>
            <a:spLocks noGrp="1"/>
          </p:cNvSpPr>
          <p:nvPr>
            <p:ph type="sldNum" sz="quarter" idx="12"/>
          </p:nvPr>
        </p:nvSpPr>
        <p:spPr/>
        <p:txBody>
          <a:bodyPr/>
          <a:lstStyle>
            <a:lvl1pPr>
              <a:defRPr/>
            </a:lvl1pPr>
          </a:lstStyle>
          <a:p>
            <a:fld id="{6038F9CA-7D8B-4A39-95C9-9B2CDBBAF594}" type="slidenum">
              <a:rPr lang="en-US" altLang="en-US"/>
              <a:pPr/>
              <a:t>‹#›</a:t>
            </a:fld>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dirty="0" smtClean="0"/>
              <a:t>Click to edit Master title style</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144191F-2294-48B0-A38B-78A4EF3B98A6}" type="datetime1">
              <a:rPr lang="en-US"/>
              <a:pPr>
                <a:defRPr/>
              </a:pPr>
              <a:t>11/17/2014</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a:t>Fill in Agency Name on Master</a:t>
            </a:r>
            <a:endParaRPr lang="en-US" dirty="0"/>
          </a:p>
        </p:txBody>
      </p:sp>
      <p:sp>
        <p:nvSpPr>
          <p:cNvPr id="6" name="Slide Number Placeholder 5"/>
          <p:cNvSpPr>
            <a:spLocks noGrp="1"/>
          </p:cNvSpPr>
          <p:nvPr>
            <p:ph type="sldNum" sz="quarter" idx="12"/>
          </p:nvPr>
        </p:nvSpPr>
        <p:spPr/>
        <p:txBody>
          <a:bodyPr/>
          <a:lstStyle>
            <a:lvl1pPr>
              <a:defRPr/>
            </a:lvl1pPr>
          </a:lstStyle>
          <a:p>
            <a:fld id="{482E78BC-D3F8-49F4-8B43-A0F3992F7C07}" type="slidenum">
              <a:rPr lang="en-US" altLang="en-US"/>
              <a:pPr/>
              <a:t>‹#›</a:t>
            </a:fld>
            <a:endParaRPr lang="en-US"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7161EE64-865E-4901-B020-C98475C7DF46}" type="datetime1">
              <a:rPr lang="en-US"/>
              <a:pPr>
                <a:defRPr/>
              </a:pPr>
              <a:t>11/17/2014</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a:t>Fill in Agency Name on Master</a:t>
            </a:r>
            <a:endParaRPr lang="en-US" dirty="0"/>
          </a:p>
        </p:txBody>
      </p:sp>
      <p:sp>
        <p:nvSpPr>
          <p:cNvPr id="6" name="Slide Number Placeholder 5"/>
          <p:cNvSpPr>
            <a:spLocks noGrp="1"/>
          </p:cNvSpPr>
          <p:nvPr>
            <p:ph type="sldNum" sz="quarter" idx="12"/>
          </p:nvPr>
        </p:nvSpPr>
        <p:spPr/>
        <p:txBody>
          <a:bodyPr/>
          <a:lstStyle>
            <a:lvl1pPr>
              <a:defRPr/>
            </a:lvl1pPr>
          </a:lstStyle>
          <a:p>
            <a:fld id="{4B6A67FE-E880-4AC6-903C-362017D8DBDD}" type="slidenum">
              <a:rPr lang="en-US" altLang="en-US"/>
              <a:pPr/>
              <a:t>‹#›</a:t>
            </a:fld>
            <a:endParaRPr lang="en-US"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normAutofit/>
          </a:bodyPr>
          <a:lstStyle>
            <a:lvl1pPr algn="l">
              <a:defRPr sz="36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CE57D8BF-B696-4FE8-9B3B-1010942A8FB2}" type="datetime1">
              <a:rPr lang="en-US"/>
              <a:pPr>
                <a:defRPr/>
              </a:pPr>
              <a:t>11/17/2014</a:t>
            </a:fld>
            <a:endParaRPr lang="en-US" dirty="0"/>
          </a:p>
        </p:txBody>
      </p:sp>
      <p:sp>
        <p:nvSpPr>
          <p:cNvPr id="5" name="Footer Placeholder 4"/>
          <p:cNvSpPr>
            <a:spLocks noGrp="1"/>
          </p:cNvSpPr>
          <p:nvPr>
            <p:ph type="ftr" sz="quarter" idx="11"/>
          </p:nvPr>
        </p:nvSpPr>
        <p:spPr/>
        <p:txBody>
          <a:bodyPr/>
          <a:lstStyle>
            <a:lvl1pPr>
              <a:defRPr/>
            </a:lvl1pPr>
          </a:lstStyle>
          <a:p>
            <a:pPr>
              <a:defRPr/>
            </a:pPr>
            <a:r>
              <a:rPr lang="en-US"/>
              <a:t>Fill in Agency Name on Master</a:t>
            </a:r>
            <a:endParaRPr lang="en-US" dirty="0"/>
          </a:p>
        </p:txBody>
      </p:sp>
      <p:sp>
        <p:nvSpPr>
          <p:cNvPr id="6" name="Slide Number Placeholder 5"/>
          <p:cNvSpPr>
            <a:spLocks noGrp="1"/>
          </p:cNvSpPr>
          <p:nvPr>
            <p:ph type="sldNum" sz="quarter" idx="12"/>
          </p:nvPr>
        </p:nvSpPr>
        <p:spPr/>
        <p:txBody>
          <a:bodyPr/>
          <a:lstStyle>
            <a:lvl1pPr>
              <a:defRPr/>
            </a:lvl1pPr>
          </a:lstStyle>
          <a:p>
            <a:fld id="{EB4A8910-FE88-4397-84A0-65437DB58DBE}" type="slidenum">
              <a:rPr lang="en-US" altLang="en-US"/>
              <a:pPr/>
              <a:t>‹#›</a:t>
            </a:fld>
            <a:endParaRPr lang="en-US"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28C07F6D-0E93-466F-A530-802214FC6C5E}" type="datetime1">
              <a:rPr lang="en-US"/>
              <a:pPr>
                <a:defRPr/>
              </a:pPr>
              <a:t>11/17/2014</a:t>
            </a:fld>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a:t>Fill in Agency Name on Master</a:t>
            </a:r>
            <a:endParaRPr lang="en-US" dirty="0"/>
          </a:p>
        </p:txBody>
      </p:sp>
      <p:sp>
        <p:nvSpPr>
          <p:cNvPr id="7" name="Slide Number Placeholder 5"/>
          <p:cNvSpPr>
            <a:spLocks noGrp="1"/>
          </p:cNvSpPr>
          <p:nvPr>
            <p:ph type="sldNum" sz="quarter" idx="12"/>
          </p:nvPr>
        </p:nvSpPr>
        <p:spPr/>
        <p:txBody>
          <a:bodyPr/>
          <a:lstStyle>
            <a:lvl1pPr>
              <a:defRPr/>
            </a:lvl1pPr>
          </a:lstStyle>
          <a:p>
            <a:fld id="{82F1E6F0-B674-42DC-A061-756555720EDD}" type="slidenum">
              <a:rPr lang="en-US" altLang="en-US"/>
              <a:pPr/>
              <a:t>‹#›</a:t>
            </a:fld>
            <a:endParaRPr lang="en-US"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EFA6C3FA-1E0B-4F44-B792-00D92FBC83A1}" type="datetime1">
              <a:rPr lang="en-US"/>
              <a:pPr>
                <a:defRPr/>
              </a:pPr>
              <a:t>11/17/2014</a:t>
            </a:fld>
            <a:endParaRPr lang="en-US" dirty="0"/>
          </a:p>
        </p:txBody>
      </p:sp>
      <p:sp>
        <p:nvSpPr>
          <p:cNvPr id="8" name="Footer Placeholder 4"/>
          <p:cNvSpPr>
            <a:spLocks noGrp="1"/>
          </p:cNvSpPr>
          <p:nvPr>
            <p:ph type="ftr" sz="quarter" idx="11"/>
          </p:nvPr>
        </p:nvSpPr>
        <p:spPr/>
        <p:txBody>
          <a:bodyPr/>
          <a:lstStyle>
            <a:lvl1pPr>
              <a:defRPr/>
            </a:lvl1pPr>
          </a:lstStyle>
          <a:p>
            <a:pPr>
              <a:defRPr/>
            </a:pPr>
            <a:r>
              <a:rPr lang="en-US"/>
              <a:t>Fill in Agency Name on Master</a:t>
            </a:r>
            <a:endParaRPr lang="en-US" dirty="0"/>
          </a:p>
        </p:txBody>
      </p:sp>
      <p:sp>
        <p:nvSpPr>
          <p:cNvPr id="9" name="Slide Number Placeholder 5"/>
          <p:cNvSpPr>
            <a:spLocks noGrp="1"/>
          </p:cNvSpPr>
          <p:nvPr>
            <p:ph type="sldNum" sz="quarter" idx="12"/>
          </p:nvPr>
        </p:nvSpPr>
        <p:spPr/>
        <p:txBody>
          <a:bodyPr/>
          <a:lstStyle>
            <a:lvl1pPr>
              <a:defRPr/>
            </a:lvl1pPr>
          </a:lstStyle>
          <a:p>
            <a:fld id="{E119A321-E691-4AE6-84D4-8572AEB4E0E3}" type="slidenum">
              <a:rPr lang="en-US" altLang="en-US"/>
              <a:pPr/>
              <a:t>‹#›</a:t>
            </a:fld>
            <a:endParaRPr lang="en-US"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88BC8336-BB6C-4857-AC6E-944CB2CAF0D5}" type="datetime1">
              <a:rPr lang="en-US"/>
              <a:pPr>
                <a:defRPr/>
              </a:pPr>
              <a:t>11/17/2014</a:t>
            </a:fld>
            <a:endParaRPr lang="en-US" dirty="0"/>
          </a:p>
        </p:txBody>
      </p:sp>
      <p:sp>
        <p:nvSpPr>
          <p:cNvPr id="4" name="Footer Placeholder 4"/>
          <p:cNvSpPr>
            <a:spLocks noGrp="1"/>
          </p:cNvSpPr>
          <p:nvPr>
            <p:ph type="ftr" sz="quarter" idx="11"/>
          </p:nvPr>
        </p:nvSpPr>
        <p:spPr/>
        <p:txBody>
          <a:bodyPr/>
          <a:lstStyle>
            <a:lvl1pPr>
              <a:defRPr/>
            </a:lvl1pPr>
          </a:lstStyle>
          <a:p>
            <a:pPr>
              <a:defRPr/>
            </a:pPr>
            <a:r>
              <a:rPr lang="en-US"/>
              <a:t>Fill in Agency Name on Master</a:t>
            </a:r>
            <a:endParaRPr lang="en-US" dirty="0"/>
          </a:p>
        </p:txBody>
      </p:sp>
      <p:sp>
        <p:nvSpPr>
          <p:cNvPr id="5" name="Slide Number Placeholder 5"/>
          <p:cNvSpPr>
            <a:spLocks noGrp="1"/>
          </p:cNvSpPr>
          <p:nvPr>
            <p:ph type="sldNum" sz="quarter" idx="12"/>
          </p:nvPr>
        </p:nvSpPr>
        <p:spPr/>
        <p:txBody>
          <a:bodyPr/>
          <a:lstStyle>
            <a:lvl1pPr>
              <a:defRPr/>
            </a:lvl1pPr>
          </a:lstStyle>
          <a:p>
            <a:fld id="{3489472C-D58D-4009-903A-658258443100}" type="slidenum">
              <a:rPr lang="en-US" altLang="en-US"/>
              <a:pPr/>
              <a:t>‹#›</a:t>
            </a:fld>
            <a:endParaRPr lang="en-US"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1D4C841-9C88-434C-8C9D-D36B605059ED}" type="datetime1">
              <a:rPr lang="en-US"/>
              <a:pPr>
                <a:defRPr/>
              </a:pPr>
              <a:t>11/17/2014</a:t>
            </a:fld>
            <a:endParaRPr lang="en-US" dirty="0"/>
          </a:p>
        </p:txBody>
      </p:sp>
      <p:sp>
        <p:nvSpPr>
          <p:cNvPr id="3" name="Footer Placeholder 4"/>
          <p:cNvSpPr>
            <a:spLocks noGrp="1"/>
          </p:cNvSpPr>
          <p:nvPr>
            <p:ph type="ftr" sz="quarter" idx="11"/>
          </p:nvPr>
        </p:nvSpPr>
        <p:spPr/>
        <p:txBody>
          <a:bodyPr/>
          <a:lstStyle>
            <a:lvl1pPr>
              <a:defRPr/>
            </a:lvl1pPr>
          </a:lstStyle>
          <a:p>
            <a:pPr>
              <a:defRPr/>
            </a:pPr>
            <a:r>
              <a:rPr lang="en-US"/>
              <a:t>Fill in Agency Name on Master</a:t>
            </a:r>
            <a:endParaRPr lang="en-US" dirty="0"/>
          </a:p>
        </p:txBody>
      </p:sp>
      <p:sp>
        <p:nvSpPr>
          <p:cNvPr id="4" name="Slide Number Placeholder 5"/>
          <p:cNvSpPr>
            <a:spLocks noGrp="1"/>
          </p:cNvSpPr>
          <p:nvPr>
            <p:ph type="sldNum" sz="quarter" idx="12"/>
          </p:nvPr>
        </p:nvSpPr>
        <p:spPr/>
        <p:txBody>
          <a:bodyPr/>
          <a:lstStyle>
            <a:lvl1pPr>
              <a:defRPr/>
            </a:lvl1pPr>
          </a:lstStyle>
          <a:p>
            <a:fld id="{5137B3D4-BC84-429C-8437-B6A45597CC49}" type="slidenum">
              <a:rPr lang="en-US" altLang="en-US"/>
              <a:pPr/>
              <a:t>‹#›</a:t>
            </a:fld>
            <a:endParaRPr lang="en-U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2800"/>
            </a:lvl1pPr>
            <a:lvl2pPr>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9471E60-EFEC-42E2-B50F-23F1E523E14A}" type="datetime1">
              <a:rPr lang="en-US"/>
              <a:pPr>
                <a:defRPr/>
              </a:pPr>
              <a:t>11/17/2014</a:t>
            </a:fld>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a:t>Fill in Agency Name on Master</a:t>
            </a:r>
            <a:endParaRPr lang="en-US" dirty="0"/>
          </a:p>
        </p:txBody>
      </p:sp>
      <p:sp>
        <p:nvSpPr>
          <p:cNvPr id="7" name="Slide Number Placeholder 5"/>
          <p:cNvSpPr>
            <a:spLocks noGrp="1"/>
          </p:cNvSpPr>
          <p:nvPr>
            <p:ph type="sldNum" sz="quarter" idx="12"/>
          </p:nvPr>
        </p:nvSpPr>
        <p:spPr/>
        <p:txBody>
          <a:bodyPr/>
          <a:lstStyle>
            <a:lvl1pPr>
              <a:defRPr/>
            </a:lvl1pPr>
          </a:lstStyle>
          <a:p>
            <a:fld id="{27985A08-AB45-4543-B908-7558A30E0684}" type="slidenum">
              <a:rPr lang="en-US" altLang="en-US"/>
              <a:pPr/>
              <a:t>‹#›</a:t>
            </a:fld>
            <a:endParaRPr lang="en-US"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3C2242D-895E-42E0-9BB7-49DF06B7D23D}" type="datetime1">
              <a:rPr lang="en-US"/>
              <a:pPr>
                <a:defRPr/>
              </a:pPr>
              <a:t>11/17/2014</a:t>
            </a:fld>
            <a:endParaRPr lang="en-US" dirty="0"/>
          </a:p>
        </p:txBody>
      </p:sp>
      <p:sp>
        <p:nvSpPr>
          <p:cNvPr id="6" name="Footer Placeholder 4"/>
          <p:cNvSpPr>
            <a:spLocks noGrp="1"/>
          </p:cNvSpPr>
          <p:nvPr>
            <p:ph type="ftr" sz="quarter" idx="11"/>
          </p:nvPr>
        </p:nvSpPr>
        <p:spPr/>
        <p:txBody>
          <a:bodyPr/>
          <a:lstStyle>
            <a:lvl1pPr>
              <a:defRPr/>
            </a:lvl1pPr>
          </a:lstStyle>
          <a:p>
            <a:pPr>
              <a:defRPr/>
            </a:pPr>
            <a:r>
              <a:rPr lang="en-US"/>
              <a:t>Fill in Agency Name on Master</a:t>
            </a:r>
            <a:endParaRPr lang="en-US" dirty="0"/>
          </a:p>
        </p:txBody>
      </p:sp>
      <p:sp>
        <p:nvSpPr>
          <p:cNvPr id="7" name="Slide Number Placeholder 5"/>
          <p:cNvSpPr>
            <a:spLocks noGrp="1"/>
          </p:cNvSpPr>
          <p:nvPr>
            <p:ph type="sldNum" sz="quarter" idx="12"/>
          </p:nvPr>
        </p:nvSpPr>
        <p:spPr/>
        <p:txBody>
          <a:bodyPr/>
          <a:lstStyle>
            <a:lvl1pPr>
              <a:defRPr/>
            </a:lvl1pPr>
          </a:lstStyle>
          <a:p>
            <a:fld id="{BB230469-8CEA-4D0F-8F88-7C93521ED87D}" type="slidenum">
              <a:rPr lang="en-US" altLang="en-US"/>
              <a:pPr/>
              <a:t>‹#›</a:t>
            </a:fld>
            <a:endParaRPr lang="en-US"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vmlDrawing" Target="../drawings/vmlDrawing1.v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oleObject" Target="../embeddings/oleObject1.bin"/><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graphicFrame>
        <p:nvGraphicFramePr>
          <p:cNvPr id="1026" name="Object 1" hidden="1"/>
          <p:cNvGraphicFramePr>
            <a:graphicFrameLocks noChangeAspect="1"/>
          </p:cNvGraphicFramePr>
          <p:nvPr/>
        </p:nvGraphicFramePr>
        <p:xfrm>
          <a:off x="1588" y="1588"/>
          <a:ext cx="1587" cy="1587"/>
        </p:xfrm>
        <a:graphic>
          <a:graphicData uri="http://schemas.openxmlformats.org/presentationml/2006/ole">
            <p:oleObj spid="_x0000_s1026" name="think-cell Slide" r:id="rId15" imgW="38100" imgH="38100" progId="TCLayout.ActiveDocument.1">
              <p:embed/>
            </p:oleObj>
          </a:graphicData>
        </a:graphic>
      </p:graphicFrame>
      <p:sp>
        <p:nvSpPr>
          <p:cNvPr id="1027"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8"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1292225" y="6356350"/>
            <a:ext cx="1298575" cy="365125"/>
          </a:xfrm>
          <a:prstGeom prst="rect">
            <a:avLst/>
          </a:prstGeom>
        </p:spPr>
        <p:txBody>
          <a:bodyPr vert="horz" lIns="91440" tIns="45720" rIns="91440" bIns="45720" rtlCol="0" anchor="ctr"/>
          <a:lstStyle>
            <a:lvl1pPr algn="l" eaLnBrk="1" fontAlgn="auto" hangingPunct="1">
              <a:spcBef>
                <a:spcPts val="0"/>
              </a:spcBef>
              <a:spcAft>
                <a:spcPts val="0"/>
              </a:spcAft>
              <a:defRPr sz="1000">
                <a:solidFill>
                  <a:schemeClr val="tx1">
                    <a:tint val="75000"/>
                  </a:schemeClr>
                </a:solidFill>
                <a:latin typeface="Arial"/>
                <a:cs typeface="Arial"/>
              </a:defRPr>
            </a:lvl1pPr>
          </a:lstStyle>
          <a:p>
            <a:pPr>
              <a:defRPr/>
            </a:pPr>
            <a:fld id="{C69539F5-BBDA-4B3F-8C0E-1D55468110E4}" type="datetime1">
              <a:rPr lang="en-US"/>
              <a:pPr>
                <a:defRPr/>
              </a:pPr>
              <a:t>11/17/2014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000">
                <a:solidFill>
                  <a:schemeClr val="tx1">
                    <a:tint val="75000"/>
                  </a:schemeClr>
                </a:solidFill>
                <a:latin typeface="Arial"/>
                <a:cs typeface="Arial"/>
              </a:defRPr>
            </a:lvl1pPr>
          </a:lstStyle>
          <a:p>
            <a:pPr>
              <a:defRPr/>
            </a:pPr>
            <a:r>
              <a:rPr lang="en-US"/>
              <a:t>Fill in Agency Name on Master</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000">
                <a:solidFill>
                  <a:srgbClr val="898989"/>
                </a:solidFill>
                <a:latin typeface="Arial" pitchFamily="34" charset="0"/>
              </a:defRPr>
            </a:lvl1pPr>
          </a:lstStyle>
          <a:p>
            <a:fld id="{AF17A47D-0802-4124-B532-3581D18486E4}"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457200" rtl="0" eaLnBrk="0" fontAlgn="base" hangingPunct="0">
        <a:spcBef>
          <a:spcPct val="0"/>
        </a:spcBef>
        <a:spcAft>
          <a:spcPct val="0"/>
        </a:spcAft>
        <a:defRPr sz="3600" b="1" kern="1200">
          <a:solidFill>
            <a:schemeClr val="tx1"/>
          </a:solidFill>
          <a:latin typeface="Arial"/>
          <a:ea typeface="+mj-ea"/>
          <a:cs typeface="Arial"/>
        </a:defRPr>
      </a:lvl1pPr>
      <a:lvl2pPr algn="ctr" defTabSz="457200" rtl="0" eaLnBrk="0" fontAlgn="base" hangingPunct="0">
        <a:spcBef>
          <a:spcPct val="0"/>
        </a:spcBef>
        <a:spcAft>
          <a:spcPct val="0"/>
        </a:spcAft>
        <a:defRPr sz="3600" b="1">
          <a:solidFill>
            <a:schemeClr val="tx1"/>
          </a:solidFill>
          <a:latin typeface="Arial" charset="0"/>
          <a:cs typeface="Arial" charset="0"/>
        </a:defRPr>
      </a:lvl2pPr>
      <a:lvl3pPr algn="ctr" defTabSz="457200" rtl="0" eaLnBrk="0" fontAlgn="base" hangingPunct="0">
        <a:spcBef>
          <a:spcPct val="0"/>
        </a:spcBef>
        <a:spcAft>
          <a:spcPct val="0"/>
        </a:spcAft>
        <a:defRPr sz="3600" b="1">
          <a:solidFill>
            <a:schemeClr val="tx1"/>
          </a:solidFill>
          <a:latin typeface="Arial" charset="0"/>
          <a:cs typeface="Arial" charset="0"/>
        </a:defRPr>
      </a:lvl3pPr>
      <a:lvl4pPr algn="ctr" defTabSz="457200" rtl="0" eaLnBrk="0" fontAlgn="base" hangingPunct="0">
        <a:spcBef>
          <a:spcPct val="0"/>
        </a:spcBef>
        <a:spcAft>
          <a:spcPct val="0"/>
        </a:spcAft>
        <a:defRPr sz="3600" b="1">
          <a:solidFill>
            <a:schemeClr val="tx1"/>
          </a:solidFill>
          <a:latin typeface="Arial" charset="0"/>
          <a:cs typeface="Arial" charset="0"/>
        </a:defRPr>
      </a:lvl4pPr>
      <a:lvl5pPr algn="ctr" defTabSz="457200" rtl="0" eaLnBrk="0" fontAlgn="base" hangingPunct="0">
        <a:spcBef>
          <a:spcPct val="0"/>
        </a:spcBef>
        <a:spcAft>
          <a:spcPct val="0"/>
        </a:spcAft>
        <a:defRPr sz="3600" b="1">
          <a:solidFill>
            <a:schemeClr val="tx1"/>
          </a:solidFill>
          <a:latin typeface="Arial" charset="0"/>
          <a:cs typeface="Arial" charset="0"/>
        </a:defRPr>
      </a:lvl5pPr>
      <a:lvl6pPr marL="457200" algn="ctr" defTabSz="457200" rtl="0" fontAlgn="base">
        <a:spcBef>
          <a:spcPct val="0"/>
        </a:spcBef>
        <a:spcAft>
          <a:spcPct val="0"/>
        </a:spcAft>
        <a:defRPr sz="3600" b="1">
          <a:solidFill>
            <a:schemeClr val="tx1"/>
          </a:solidFill>
          <a:latin typeface="Arial" charset="0"/>
          <a:cs typeface="Arial" charset="0"/>
        </a:defRPr>
      </a:lvl6pPr>
      <a:lvl7pPr marL="914400" algn="ctr" defTabSz="457200" rtl="0" fontAlgn="base">
        <a:spcBef>
          <a:spcPct val="0"/>
        </a:spcBef>
        <a:spcAft>
          <a:spcPct val="0"/>
        </a:spcAft>
        <a:defRPr sz="3600" b="1">
          <a:solidFill>
            <a:schemeClr val="tx1"/>
          </a:solidFill>
          <a:latin typeface="Arial" charset="0"/>
          <a:cs typeface="Arial" charset="0"/>
        </a:defRPr>
      </a:lvl7pPr>
      <a:lvl8pPr marL="1371600" algn="ctr" defTabSz="457200" rtl="0" fontAlgn="base">
        <a:spcBef>
          <a:spcPct val="0"/>
        </a:spcBef>
        <a:spcAft>
          <a:spcPct val="0"/>
        </a:spcAft>
        <a:defRPr sz="3600" b="1">
          <a:solidFill>
            <a:schemeClr val="tx1"/>
          </a:solidFill>
          <a:latin typeface="Arial" charset="0"/>
          <a:cs typeface="Arial" charset="0"/>
        </a:defRPr>
      </a:lvl8pPr>
      <a:lvl9pPr marL="1828800" algn="ctr" defTabSz="457200" rtl="0" fontAlgn="base">
        <a:spcBef>
          <a:spcPct val="0"/>
        </a:spcBef>
        <a:spcAft>
          <a:spcPct val="0"/>
        </a:spcAft>
        <a:defRPr sz="3600" b="1">
          <a:solidFill>
            <a:schemeClr val="tx1"/>
          </a:solidFill>
          <a:latin typeface="Arial" charset="0"/>
          <a:cs typeface="Arial" charset="0"/>
        </a:defRPr>
      </a:lvl9pPr>
    </p:titleStyle>
    <p:bodyStyle>
      <a:lvl1pPr marL="342900" indent="-342900" algn="l" defTabSz="457200" rtl="0" eaLnBrk="0" fontAlgn="base" hangingPunct="0">
        <a:spcBef>
          <a:spcPct val="20000"/>
        </a:spcBef>
        <a:spcAft>
          <a:spcPct val="0"/>
        </a:spcAft>
        <a:buFont typeface="Arial" pitchFamily="34" charset="0"/>
        <a:buChar char="•"/>
        <a:defRPr sz="2800" kern="1200">
          <a:solidFill>
            <a:schemeClr val="tx1"/>
          </a:solidFill>
          <a:latin typeface="Arial"/>
          <a:ea typeface="+mn-ea"/>
          <a:cs typeface="Arial"/>
        </a:defRPr>
      </a:lvl1pPr>
      <a:lvl2pPr marL="742950" indent="-285750" algn="l" defTabSz="457200" rtl="0" eaLnBrk="0" fontAlgn="base" hangingPunct="0">
        <a:spcBef>
          <a:spcPct val="20000"/>
        </a:spcBef>
        <a:spcAft>
          <a:spcPct val="0"/>
        </a:spcAft>
        <a:buFont typeface="Arial" pitchFamily="34" charset="0"/>
        <a:buChar char="–"/>
        <a:defRPr sz="2400" kern="1200">
          <a:solidFill>
            <a:schemeClr val="tx1"/>
          </a:solidFill>
          <a:latin typeface="Arial"/>
          <a:ea typeface="+mn-ea"/>
          <a:cs typeface="Arial"/>
        </a:defRPr>
      </a:lvl2pPr>
      <a:lvl3pPr marL="1143000" indent="-228600" algn="l" defTabSz="457200" rtl="0" eaLnBrk="0" fontAlgn="base" hangingPunct="0">
        <a:spcBef>
          <a:spcPct val="20000"/>
        </a:spcBef>
        <a:spcAft>
          <a:spcPct val="0"/>
        </a:spcAft>
        <a:buFont typeface="Arial" pitchFamily="34" charset="0"/>
        <a:buChar char="•"/>
        <a:defRPr sz="2000" kern="1200">
          <a:solidFill>
            <a:schemeClr val="tx1"/>
          </a:solidFill>
          <a:latin typeface="Arial"/>
          <a:ea typeface="+mn-ea"/>
          <a:cs typeface="Arial"/>
        </a:defRPr>
      </a:lvl3pPr>
      <a:lvl4pPr marL="1600200" indent="-228600" algn="l" defTabSz="457200" rtl="0" eaLnBrk="0" fontAlgn="base" hangingPunct="0">
        <a:spcBef>
          <a:spcPct val="20000"/>
        </a:spcBef>
        <a:spcAft>
          <a:spcPct val="0"/>
        </a:spcAft>
        <a:buFont typeface="Arial" pitchFamily="34" charset="0"/>
        <a:buChar char="–"/>
        <a:defRPr kern="1200">
          <a:solidFill>
            <a:schemeClr val="tx1"/>
          </a:solidFill>
          <a:latin typeface="Arial"/>
          <a:ea typeface="+mn-ea"/>
          <a:cs typeface="Arial"/>
        </a:defRPr>
      </a:lvl4pPr>
      <a:lvl5pPr marL="2057400" indent="-228600" algn="l" defTabSz="457200" rtl="0" eaLnBrk="0" fontAlgn="base" hangingPunct="0">
        <a:spcBef>
          <a:spcPct val="20000"/>
        </a:spcBef>
        <a:spcAft>
          <a:spcPct val="0"/>
        </a:spcAft>
        <a:buFont typeface="Arial" pitchFamily="34" charset="0"/>
        <a:buChar char="»"/>
        <a:defRPr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4.emf"/><Relationship Id="rId5" Type="http://schemas.openxmlformats.org/officeDocument/2006/relationships/image" Target="../media/image3.jpeg"/><Relationship Id="rId4" Type="http://schemas.openxmlformats.org/officeDocument/2006/relationships/oleObject" Target="../embeddings/oleObject2.bin"/></Relationships>
</file>

<file path=ppt/slides/_rels/slide10.xml.rels><?xml version="1.0" encoding="UTF-8" standalone="yes"?>
<Relationships xmlns="http://schemas.openxmlformats.org/package/2006/relationships"><Relationship Id="rId8" Type="http://schemas.openxmlformats.org/officeDocument/2006/relationships/tags" Target="../tags/tag47.xml"/><Relationship Id="rId13" Type="http://schemas.openxmlformats.org/officeDocument/2006/relationships/tags" Target="../tags/tag52.xml"/><Relationship Id="rId18" Type="http://schemas.openxmlformats.org/officeDocument/2006/relationships/oleObject" Target="../embeddings/oleObject14.bin"/><Relationship Id="rId3" Type="http://schemas.openxmlformats.org/officeDocument/2006/relationships/tags" Target="../tags/tag42.xml"/><Relationship Id="rId7" Type="http://schemas.openxmlformats.org/officeDocument/2006/relationships/tags" Target="../tags/tag46.xml"/><Relationship Id="rId12" Type="http://schemas.openxmlformats.org/officeDocument/2006/relationships/tags" Target="../tags/tag51.xml"/><Relationship Id="rId17" Type="http://schemas.openxmlformats.org/officeDocument/2006/relationships/oleObject" Target="../embeddings/oleObject13.bin"/><Relationship Id="rId2" Type="http://schemas.openxmlformats.org/officeDocument/2006/relationships/tags" Target="../tags/tag41.xml"/><Relationship Id="rId16" Type="http://schemas.openxmlformats.org/officeDocument/2006/relationships/notesSlide" Target="../notesSlides/notesSlide10.xml"/><Relationship Id="rId1" Type="http://schemas.openxmlformats.org/officeDocument/2006/relationships/vmlDrawing" Target="../drawings/vmlDrawing11.vml"/><Relationship Id="rId6" Type="http://schemas.openxmlformats.org/officeDocument/2006/relationships/tags" Target="../tags/tag45.xml"/><Relationship Id="rId11" Type="http://schemas.openxmlformats.org/officeDocument/2006/relationships/tags" Target="../tags/tag50.xml"/><Relationship Id="rId5" Type="http://schemas.openxmlformats.org/officeDocument/2006/relationships/tags" Target="../tags/tag44.xml"/><Relationship Id="rId15" Type="http://schemas.openxmlformats.org/officeDocument/2006/relationships/slideLayout" Target="../slideLayouts/slideLayout2.xml"/><Relationship Id="rId10" Type="http://schemas.openxmlformats.org/officeDocument/2006/relationships/tags" Target="../tags/tag49.xml"/><Relationship Id="rId4" Type="http://schemas.openxmlformats.org/officeDocument/2006/relationships/tags" Target="../tags/tag43.xml"/><Relationship Id="rId9" Type="http://schemas.openxmlformats.org/officeDocument/2006/relationships/tags" Target="../tags/tag48.xml"/><Relationship Id="rId14" Type="http://schemas.openxmlformats.org/officeDocument/2006/relationships/tags" Target="../tags/tag53.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54.xml"/><Relationship Id="rId1" Type="http://schemas.openxmlformats.org/officeDocument/2006/relationships/vmlDrawing" Target="../drawings/vmlDrawing12.vml"/><Relationship Id="rId6" Type="http://schemas.openxmlformats.org/officeDocument/2006/relationships/image" Target="../media/image17.png"/><Relationship Id="rId5" Type="http://schemas.openxmlformats.org/officeDocument/2006/relationships/oleObject" Target="../embeddings/oleObject15.bin"/><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tags" Target="../tags/tag61.xml"/><Relationship Id="rId13" Type="http://schemas.openxmlformats.org/officeDocument/2006/relationships/tags" Target="../tags/tag66.xml"/><Relationship Id="rId3" Type="http://schemas.openxmlformats.org/officeDocument/2006/relationships/tags" Target="../tags/tag56.xml"/><Relationship Id="rId7" Type="http://schemas.openxmlformats.org/officeDocument/2006/relationships/tags" Target="../tags/tag60.xml"/><Relationship Id="rId12" Type="http://schemas.openxmlformats.org/officeDocument/2006/relationships/tags" Target="../tags/tag65.xml"/><Relationship Id="rId17" Type="http://schemas.openxmlformats.org/officeDocument/2006/relationships/oleObject" Target="../embeddings/oleObject17.bin"/><Relationship Id="rId2" Type="http://schemas.openxmlformats.org/officeDocument/2006/relationships/tags" Target="../tags/tag55.xml"/><Relationship Id="rId16" Type="http://schemas.openxmlformats.org/officeDocument/2006/relationships/oleObject" Target="../embeddings/oleObject16.bin"/><Relationship Id="rId1" Type="http://schemas.openxmlformats.org/officeDocument/2006/relationships/vmlDrawing" Target="../drawings/vmlDrawing13.vml"/><Relationship Id="rId6" Type="http://schemas.openxmlformats.org/officeDocument/2006/relationships/tags" Target="../tags/tag59.xml"/><Relationship Id="rId11" Type="http://schemas.openxmlformats.org/officeDocument/2006/relationships/tags" Target="../tags/tag64.xml"/><Relationship Id="rId5" Type="http://schemas.openxmlformats.org/officeDocument/2006/relationships/tags" Target="../tags/tag58.xml"/><Relationship Id="rId15" Type="http://schemas.openxmlformats.org/officeDocument/2006/relationships/notesSlide" Target="../notesSlides/notesSlide12.xml"/><Relationship Id="rId10" Type="http://schemas.openxmlformats.org/officeDocument/2006/relationships/tags" Target="../tags/tag63.xml"/><Relationship Id="rId4" Type="http://schemas.openxmlformats.org/officeDocument/2006/relationships/tags" Target="../tags/tag57.xml"/><Relationship Id="rId9" Type="http://schemas.openxmlformats.org/officeDocument/2006/relationships/tags" Target="../tags/tag62.xml"/><Relationship Id="rId1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67.xml"/><Relationship Id="rId1" Type="http://schemas.openxmlformats.org/officeDocument/2006/relationships/vmlDrawing" Target="../drawings/vmlDrawing14.vml"/><Relationship Id="rId6" Type="http://schemas.openxmlformats.org/officeDocument/2006/relationships/image" Target="../media/image19.jpeg"/><Relationship Id="rId5" Type="http://schemas.openxmlformats.org/officeDocument/2006/relationships/oleObject" Target="../embeddings/oleObject18.bin"/><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tags" Target="../tags/tag74.xml"/><Relationship Id="rId13" Type="http://schemas.openxmlformats.org/officeDocument/2006/relationships/tags" Target="../tags/tag79.xml"/><Relationship Id="rId3" Type="http://schemas.openxmlformats.org/officeDocument/2006/relationships/tags" Target="../tags/tag69.xml"/><Relationship Id="rId7" Type="http://schemas.openxmlformats.org/officeDocument/2006/relationships/tags" Target="../tags/tag73.xml"/><Relationship Id="rId12" Type="http://schemas.openxmlformats.org/officeDocument/2006/relationships/tags" Target="../tags/tag78.xml"/><Relationship Id="rId17" Type="http://schemas.openxmlformats.org/officeDocument/2006/relationships/oleObject" Target="../embeddings/oleObject20.bin"/><Relationship Id="rId2" Type="http://schemas.openxmlformats.org/officeDocument/2006/relationships/tags" Target="../tags/tag68.xml"/><Relationship Id="rId16" Type="http://schemas.openxmlformats.org/officeDocument/2006/relationships/oleObject" Target="../embeddings/oleObject19.bin"/><Relationship Id="rId1" Type="http://schemas.openxmlformats.org/officeDocument/2006/relationships/vmlDrawing" Target="../drawings/vmlDrawing15.vml"/><Relationship Id="rId6" Type="http://schemas.openxmlformats.org/officeDocument/2006/relationships/tags" Target="../tags/tag72.xml"/><Relationship Id="rId11" Type="http://schemas.openxmlformats.org/officeDocument/2006/relationships/tags" Target="../tags/tag77.xml"/><Relationship Id="rId5" Type="http://schemas.openxmlformats.org/officeDocument/2006/relationships/tags" Target="../tags/tag71.xml"/><Relationship Id="rId15" Type="http://schemas.openxmlformats.org/officeDocument/2006/relationships/notesSlide" Target="../notesSlides/notesSlide14.xml"/><Relationship Id="rId10" Type="http://schemas.openxmlformats.org/officeDocument/2006/relationships/tags" Target="../tags/tag76.xml"/><Relationship Id="rId4" Type="http://schemas.openxmlformats.org/officeDocument/2006/relationships/tags" Target="../tags/tag70.xml"/><Relationship Id="rId9" Type="http://schemas.openxmlformats.org/officeDocument/2006/relationships/tags" Target="../tags/tag75.xml"/><Relationship Id="rId1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0.xml"/><Relationship Id="rId1" Type="http://schemas.openxmlformats.org/officeDocument/2006/relationships/vmlDrawing" Target="../drawings/vmlDrawing16.vml"/><Relationship Id="rId6" Type="http://schemas.openxmlformats.org/officeDocument/2006/relationships/image" Target="../media/image21.jpeg"/><Relationship Id="rId5" Type="http://schemas.openxmlformats.org/officeDocument/2006/relationships/oleObject" Target="../embeddings/oleObject21.bin"/><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tags" Target="../tags/tag87.xml"/><Relationship Id="rId13" Type="http://schemas.openxmlformats.org/officeDocument/2006/relationships/oleObject" Target="../embeddings/oleObject23.bin"/><Relationship Id="rId3" Type="http://schemas.openxmlformats.org/officeDocument/2006/relationships/tags" Target="../tags/tag82.xml"/><Relationship Id="rId7" Type="http://schemas.openxmlformats.org/officeDocument/2006/relationships/tags" Target="../tags/tag86.xml"/><Relationship Id="rId12" Type="http://schemas.openxmlformats.org/officeDocument/2006/relationships/oleObject" Target="../embeddings/oleObject22.bin"/><Relationship Id="rId2" Type="http://schemas.openxmlformats.org/officeDocument/2006/relationships/tags" Target="../tags/tag81.xml"/><Relationship Id="rId1" Type="http://schemas.openxmlformats.org/officeDocument/2006/relationships/vmlDrawing" Target="../drawings/vmlDrawing17.vml"/><Relationship Id="rId6" Type="http://schemas.openxmlformats.org/officeDocument/2006/relationships/tags" Target="../tags/tag85.xml"/><Relationship Id="rId11" Type="http://schemas.openxmlformats.org/officeDocument/2006/relationships/notesSlide" Target="../notesSlides/notesSlide16.xml"/><Relationship Id="rId5" Type="http://schemas.openxmlformats.org/officeDocument/2006/relationships/tags" Target="../tags/tag84.xml"/><Relationship Id="rId10" Type="http://schemas.openxmlformats.org/officeDocument/2006/relationships/slideLayout" Target="../slideLayouts/slideLayout2.xml"/><Relationship Id="rId4" Type="http://schemas.openxmlformats.org/officeDocument/2006/relationships/tags" Target="../tags/tag83.xml"/><Relationship Id="rId9" Type="http://schemas.openxmlformats.org/officeDocument/2006/relationships/tags" Target="../tags/tag88.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9.xml"/><Relationship Id="rId1" Type="http://schemas.openxmlformats.org/officeDocument/2006/relationships/vmlDrawing" Target="../drawings/vmlDrawing18.vml"/><Relationship Id="rId6" Type="http://schemas.openxmlformats.org/officeDocument/2006/relationships/image" Target="../media/image23.jpeg"/><Relationship Id="rId5" Type="http://schemas.openxmlformats.org/officeDocument/2006/relationships/oleObject" Target="../embeddings/oleObject24.bin"/><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tags" Target="../tags/tag96.xml"/><Relationship Id="rId13" Type="http://schemas.openxmlformats.org/officeDocument/2006/relationships/notesSlide" Target="../notesSlides/notesSlide18.xml"/><Relationship Id="rId3" Type="http://schemas.openxmlformats.org/officeDocument/2006/relationships/tags" Target="../tags/tag91.xml"/><Relationship Id="rId7" Type="http://schemas.openxmlformats.org/officeDocument/2006/relationships/tags" Target="../tags/tag95.xml"/><Relationship Id="rId12" Type="http://schemas.openxmlformats.org/officeDocument/2006/relationships/slideLayout" Target="../slideLayouts/slideLayout2.xml"/><Relationship Id="rId2" Type="http://schemas.openxmlformats.org/officeDocument/2006/relationships/tags" Target="../tags/tag90.xml"/><Relationship Id="rId1" Type="http://schemas.openxmlformats.org/officeDocument/2006/relationships/vmlDrawing" Target="../drawings/vmlDrawing19.vml"/><Relationship Id="rId6" Type="http://schemas.openxmlformats.org/officeDocument/2006/relationships/tags" Target="../tags/tag94.xml"/><Relationship Id="rId11" Type="http://schemas.openxmlformats.org/officeDocument/2006/relationships/tags" Target="../tags/tag99.xml"/><Relationship Id="rId5" Type="http://schemas.openxmlformats.org/officeDocument/2006/relationships/tags" Target="../tags/tag93.xml"/><Relationship Id="rId15" Type="http://schemas.openxmlformats.org/officeDocument/2006/relationships/oleObject" Target="../embeddings/oleObject26.bin"/><Relationship Id="rId10" Type="http://schemas.openxmlformats.org/officeDocument/2006/relationships/tags" Target="../tags/tag98.xml"/><Relationship Id="rId4" Type="http://schemas.openxmlformats.org/officeDocument/2006/relationships/tags" Target="../tags/tag92.xml"/><Relationship Id="rId9" Type="http://schemas.openxmlformats.org/officeDocument/2006/relationships/tags" Target="../tags/tag97.xml"/><Relationship Id="rId14" Type="http://schemas.openxmlformats.org/officeDocument/2006/relationships/oleObject" Target="../embeddings/oleObject25.bin"/></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00.xml"/><Relationship Id="rId1" Type="http://schemas.openxmlformats.org/officeDocument/2006/relationships/vmlDrawing" Target="../drawings/vmlDrawing20.vml"/><Relationship Id="rId6" Type="http://schemas.openxmlformats.org/officeDocument/2006/relationships/image" Target="../media/image25.png"/><Relationship Id="rId5" Type="http://schemas.openxmlformats.org/officeDocument/2006/relationships/oleObject" Target="../embeddings/oleObject27.bin"/><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vmlDrawing" Target="../drawings/vmlDrawing3.vml"/><Relationship Id="rId6" Type="http://schemas.openxmlformats.org/officeDocument/2006/relationships/image" Target="../media/image5.jpeg"/><Relationship Id="rId5" Type="http://schemas.openxmlformats.org/officeDocument/2006/relationships/oleObject" Target="../embeddings/oleObject3.bin"/><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tags" Target="../tags/tag107.xml"/><Relationship Id="rId13" Type="http://schemas.openxmlformats.org/officeDocument/2006/relationships/image" Target="../media/image27.png"/><Relationship Id="rId18" Type="http://schemas.openxmlformats.org/officeDocument/2006/relationships/image" Target="../media/image32.jpeg"/><Relationship Id="rId3" Type="http://schemas.openxmlformats.org/officeDocument/2006/relationships/tags" Target="../tags/tag102.xml"/><Relationship Id="rId7" Type="http://schemas.openxmlformats.org/officeDocument/2006/relationships/tags" Target="../tags/tag106.xml"/><Relationship Id="rId12" Type="http://schemas.openxmlformats.org/officeDocument/2006/relationships/oleObject" Target="../embeddings/oleObject29.bin"/><Relationship Id="rId17" Type="http://schemas.openxmlformats.org/officeDocument/2006/relationships/image" Target="../media/image31.png"/><Relationship Id="rId2" Type="http://schemas.openxmlformats.org/officeDocument/2006/relationships/tags" Target="../tags/tag101.xml"/><Relationship Id="rId16" Type="http://schemas.openxmlformats.org/officeDocument/2006/relationships/image" Target="../media/image30.png"/><Relationship Id="rId1" Type="http://schemas.openxmlformats.org/officeDocument/2006/relationships/vmlDrawing" Target="../drawings/vmlDrawing21.vml"/><Relationship Id="rId6" Type="http://schemas.openxmlformats.org/officeDocument/2006/relationships/tags" Target="../tags/tag105.xml"/><Relationship Id="rId11" Type="http://schemas.openxmlformats.org/officeDocument/2006/relationships/oleObject" Target="../embeddings/oleObject28.bin"/><Relationship Id="rId5" Type="http://schemas.openxmlformats.org/officeDocument/2006/relationships/tags" Target="../tags/tag104.xml"/><Relationship Id="rId15" Type="http://schemas.openxmlformats.org/officeDocument/2006/relationships/image" Target="../media/image29.png"/><Relationship Id="rId10" Type="http://schemas.openxmlformats.org/officeDocument/2006/relationships/notesSlide" Target="../notesSlides/notesSlide20.xml"/><Relationship Id="rId4" Type="http://schemas.openxmlformats.org/officeDocument/2006/relationships/tags" Target="../tags/tag103.xml"/><Relationship Id="rId9" Type="http://schemas.openxmlformats.org/officeDocument/2006/relationships/slideLayout" Target="../slideLayouts/slideLayout2.xml"/><Relationship Id="rId14" Type="http://schemas.openxmlformats.org/officeDocument/2006/relationships/image" Target="../media/image28.jpeg"/></Relationships>
</file>

<file path=ppt/slides/_rels/slide21.xml.rels><?xml version="1.0" encoding="UTF-8" standalone="yes"?>
<Relationships xmlns="http://schemas.openxmlformats.org/package/2006/relationships"><Relationship Id="rId8" Type="http://schemas.openxmlformats.org/officeDocument/2006/relationships/tags" Target="../tags/tag114.xml"/><Relationship Id="rId13" Type="http://schemas.openxmlformats.org/officeDocument/2006/relationships/oleObject" Target="../embeddings/oleObject30.bin"/><Relationship Id="rId3" Type="http://schemas.openxmlformats.org/officeDocument/2006/relationships/tags" Target="../tags/tag109.xml"/><Relationship Id="rId7" Type="http://schemas.openxmlformats.org/officeDocument/2006/relationships/tags" Target="../tags/tag113.xml"/><Relationship Id="rId12" Type="http://schemas.openxmlformats.org/officeDocument/2006/relationships/notesSlide" Target="../notesSlides/notesSlide21.xml"/><Relationship Id="rId2" Type="http://schemas.openxmlformats.org/officeDocument/2006/relationships/tags" Target="../tags/tag108.xml"/><Relationship Id="rId1" Type="http://schemas.openxmlformats.org/officeDocument/2006/relationships/vmlDrawing" Target="../drawings/vmlDrawing22.vml"/><Relationship Id="rId6" Type="http://schemas.openxmlformats.org/officeDocument/2006/relationships/tags" Target="../tags/tag112.xml"/><Relationship Id="rId11" Type="http://schemas.openxmlformats.org/officeDocument/2006/relationships/slideLayout" Target="../slideLayouts/slideLayout2.xml"/><Relationship Id="rId5" Type="http://schemas.openxmlformats.org/officeDocument/2006/relationships/tags" Target="../tags/tag111.xml"/><Relationship Id="rId10" Type="http://schemas.openxmlformats.org/officeDocument/2006/relationships/tags" Target="../tags/tag116.xml"/><Relationship Id="rId4" Type="http://schemas.openxmlformats.org/officeDocument/2006/relationships/tags" Target="../tags/tag110.xml"/><Relationship Id="rId9" Type="http://schemas.openxmlformats.org/officeDocument/2006/relationships/tags" Target="../tags/tag115.xml"/><Relationship Id="rId14" Type="http://schemas.openxmlformats.org/officeDocument/2006/relationships/oleObject" Target="../embeddings/oleObject31.bin"/></Relationships>
</file>

<file path=ppt/slides/_rels/slide22.xml.rels><?xml version="1.0" encoding="UTF-8" standalone="yes"?>
<Relationships xmlns="http://schemas.openxmlformats.org/package/2006/relationships"><Relationship Id="rId8" Type="http://schemas.openxmlformats.org/officeDocument/2006/relationships/image" Target="../media/image34.jpeg"/><Relationship Id="rId13" Type="http://schemas.microsoft.com/office/2007/relationships/diagramDrawing" Target="../diagrams/drawing1.xml"/><Relationship Id="rId3" Type="http://schemas.openxmlformats.org/officeDocument/2006/relationships/tags" Target="../tags/tag118.xml"/><Relationship Id="rId7" Type="http://schemas.openxmlformats.org/officeDocument/2006/relationships/oleObject" Target="../embeddings/oleObject32.bin"/><Relationship Id="rId12" Type="http://schemas.openxmlformats.org/officeDocument/2006/relationships/diagramColors" Target="../diagrams/colors1.xml"/><Relationship Id="rId2" Type="http://schemas.openxmlformats.org/officeDocument/2006/relationships/tags" Target="../tags/tag117.xml"/><Relationship Id="rId1" Type="http://schemas.openxmlformats.org/officeDocument/2006/relationships/vmlDrawing" Target="../drawings/vmlDrawing23.vml"/><Relationship Id="rId6" Type="http://schemas.openxmlformats.org/officeDocument/2006/relationships/notesSlide" Target="../notesSlides/notesSlide22.xml"/><Relationship Id="rId11" Type="http://schemas.openxmlformats.org/officeDocument/2006/relationships/diagramQuickStyle" Target="../diagrams/quickStyle1.xml"/><Relationship Id="rId5" Type="http://schemas.openxmlformats.org/officeDocument/2006/relationships/slideLayout" Target="../slideLayouts/slideLayout2.xml"/><Relationship Id="rId10" Type="http://schemas.openxmlformats.org/officeDocument/2006/relationships/diagramLayout" Target="../diagrams/layout1.xml"/><Relationship Id="rId4" Type="http://schemas.openxmlformats.org/officeDocument/2006/relationships/tags" Target="../tags/tag119.xml"/><Relationship Id="rId9" Type="http://schemas.openxmlformats.org/officeDocument/2006/relationships/diagramData" Target="../diagrams/data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xml"/><Relationship Id="rId1" Type="http://schemas.openxmlformats.org/officeDocument/2006/relationships/vmlDrawing" Target="../drawings/vmlDrawing4.vml"/><Relationship Id="rId6" Type="http://schemas.openxmlformats.org/officeDocument/2006/relationships/image" Target="../media/image6.png"/><Relationship Id="rId5" Type="http://schemas.openxmlformats.org/officeDocument/2006/relationships/oleObject" Target="../embeddings/oleObject4.bin"/><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tags" Target="../tags/tag10.xml"/><Relationship Id="rId13" Type="http://schemas.openxmlformats.org/officeDocument/2006/relationships/oleObject" Target="../embeddings/oleObject5.bin"/><Relationship Id="rId18" Type="http://schemas.openxmlformats.org/officeDocument/2006/relationships/oleObject" Target="../embeddings/oleObject6.bin"/><Relationship Id="rId3" Type="http://schemas.openxmlformats.org/officeDocument/2006/relationships/tags" Target="../tags/tag5.xml"/><Relationship Id="rId7" Type="http://schemas.openxmlformats.org/officeDocument/2006/relationships/tags" Target="../tags/tag9.xml"/><Relationship Id="rId12" Type="http://schemas.openxmlformats.org/officeDocument/2006/relationships/notesSlide" Target="../notesSlides/notesSlide4.xml"/><Relationship Id="rId17" Type="http://schemas.openxmlformats.org/officeDocument/2006/relationships/image" Target="../media/image11.jpeg"/><Relationship Id="rId2" Type="http://schemas.openxmlformats.org/officeDocument/2006/relationships/tags" Target="../tags/tag4.xml"/><Relationship Id="rId16" Type="http://schemas.openxmlformats.org/officeDocument/2006/relationships/image" Target="../media/image10.png"/><Relationship Id="rId1" Type="http://schemas.openxmlformats.org/officeDocument/2006/relationships/vmlDrawing" Target="../drawings/vmlDrawing5.vml"/><Relationship Id="rId6" Type="http://schemas.openxmlformats.org/officeDocument/2006/relationships/tags" Target="../tags/tag8.xml"/><Relationship Id="rId11" Type="http://schemas.openxmlformats.org/officeDocument/2006/relationships/slideLayout" Target="../slideLayouts/slideLayout2.xml"/><Relationship Id="rId5" Type="http://schemas.openxmlformats.org/officeDocument/2006/relationships/tags" Target="../tags/tag7.xml"/><Relationship Id="rId15" Type="http://schemas.openxmlformats.org/officeDocument/2006/relationships/image" Target="../media/image9.png"/><Relationship Id="rId10" Type="http://schemas.openxmlformats.org/officeDocument/2006/relationships/tags" Target="../tags/tag12.xml"/><Relationship Id="rId4" Type="http://schemas.openxmlformats.org/officeDocument/2006/relationships/tags" Target="../tags/tag6.xml"/><Relationship Id="rId9" Type="http://schemas.openxmlformats.org/officeDocument/2006/relationships/tags" Target="../tags/tag11.xml"/><Relationship Id="rId1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3.xml"/><Relationship Id="rId1" Type="http://schemas.openxmlformats.org/officeDocument/2006/relationships/vmlDrawing" Target="../drawings/vmlDrawing6.vml"/><Relationship Id="rId6" Type="http://schemas.openxmlformats.org/officeDocument/2006/relationships/image" Target="../media/image12.emf"/><Relationship Id="rId5" Type="http://schemas.openxmlformats.org/officeDocument/2006/relationships/oleObject" Target="../embeddings/oleObject7.bin"/><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4.xml"/><Relationship Id="rId1" Type="http://schemas.openxmlformats.org/officeDocument/2006/relationships/vmlDrawing" Target="../drawings/vmlDrawing7.vml"/><Relationship Id="rId6" Type="http://schemas.openxmlformats.org/officeDocument/2006/relationships/image" Target="../media/image13.png"/><Relationship Id="rId5" Type="http://schemas.openxmlformats.org/officeDocument/2006/relationships/oleObject" Target="../embeddings/oleObject8.bin"/><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tags" Target="../tags/tag15.xml"/><Relationship Id="rId1" Type="http://schemas.openxmlformats.org/officeDocument/2006/relationships/vmlDrawing" Target="../drawings/vmlDrawing8.vml"/><Relationship Id="rId6" Type="http://schemas.openxmlformats.org/officeDocument/2006/relationships/image" Target="../media/image9.png"/><Relationship Id="rId5" Type="http://schemas.openxmlformats.org/officeDocument/2006/relationships/oleObject" Target="../embeddings/oleObject9.bin"/><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tags" Target="../tags/tag22.xml"/><Relationship Id="rId13" Type="http://schemas.openxmlformats.org/officeDocument/2006/relationships/tags" Target="../tags/tag27.xml"/><Relationship Id="rId18" Type="http://schemas.openxmlformats.org/officeDocument/2006/relationships/tags" Target="../tags/tag32.xml"/><Relationship Id="rId26" Type="http://schemas.openxmlformats.org/officeDocument/2006/relationships/slideLayout" Target="../slideLayouts/slideLayout2.xml"/><Relationship Id="rId3" Type="http://schemas.openxmlformats.org/officeDocument/2006/relationships/tags" Target="../tags/tag17.xml"/><Relationship Id="rId21" Type="http://schemas.openxmlformats.org/officeDocument/2006/relationships/tags" Target="../tags/tag35.xml"/><Relationship Id="rId7" Type="http://schemas.openxmlformats.org/officeDocument/2006/relationships/tags" Target="../tags/tag21.xml"/><Relationship Id="rId12" Type="http://schemas.openxmlformats.org/officeDocument/2006/relationships/tags" Target="../tags/tag26.xml"/><Relationship Id="rId17" Type="http://schemas.openxmlformats.org/officeDocument/2006/relationships/tags" Target="../tags/tag31.xml"/><Relationship Id="rId25" Type="http://schemas.openxmlformats.org/officeDocument/2006/relationships/tags" Target="../tags/tag39.xml"/><Relationship Id="rId2" Type="http://schemas.openxmlformats.org/officeDocument/2006/relationships/tags" Target="../tags/tag16.xml"/><Relationship Id="rId16" Type="http://schemas.openxmlformats.org/officeDocument/2006/relationships/tags" Target="../tags/tag30.xml"/><Relationship Id="rId20" Type="http://schemas.openxmlformats.org/officeDocument/2006/relationships/tags" Target="../tags/tag34.xml"/><Relationship Id="rId29" Type="http://schemas.openxmlformats.org/officeDocument/2006/relationships/oleObject" Target="../embeddings/oleObject11.bin"/><Relationship Id="rId1" Type="http://schemas.openxmlformats.org/officeDocument/2006/relationships/vmlDrawing" Target="../drawings/vmlDrawing9.vml"/><Relationship Id="rId6" Type="http://schemas.openxmlformats.org/officeDocument/2006/relationships/tags" Target="../tags/tag20.xml"/><Relationship Id="rId11" Type="http://schemas.openxmlformats.org/officeDocument/2006/relationships/tags" Target="../tags/tag25.xml"/><Relationship Id="rId24" Type="http://schemas.openxmlformats.org/officeDocument/2006/relationships/tags" Target="../tags/tag38.xml"/><Relationship Id="rId5" Type="http://schemas.openxmlformats.org/officeDocument/2006/relationships/tags" Target="../tags/tag19.xml"/><Relationship Id="rId15" Type="http://schemas.openxmlformats.org/officeDocument/2006/relationships/tags" Target="../tags/tag29.xml"/><Relationship Id="rId23" Type="http://schemas.openxmlformats.org/officeDocument/2006/relationships/tags" Target="../tags/tag37.xml"/><Relationship Id="rId28" Type="http://schemas.openxmlformats.org/officeDocument/2006/relationships/oleObject" Target="../embeddings/oleObject10.bin"/><Relationship Id="rId10" Type="http://schemas.openxmlformats.org/officeDocument/2006/relationships/tags" Target="../tags/tag24.xml"/><Relationship Id="rId19" Type="http://schemas.openxmlformats.org/officeDocument/2006/relationships/tags" Target="../tags/tag33.xml"/><Relationship Id="rId4" Type="http://schemas.openxmlformats.org/officeDocument/2006/relationships/tags" Target="../tags/tag18.xml"/><Relationship Id="rId9" Type="http://schemas.openxmlformats.org/officeDocument/2006/relationships/tags" Target="../tags/tag23.xml"/><Relationship Id="rId14" Type="http://schemas.openxmlformats.org/officeDocument/2006/relationships/tags" Target="../tags/tag28.xml"/><Relationship Id="rId22" Type="http://schemas.openxmlformats.org/officeDocument/2006/relationships/tags" Target="../tags/tag36.xml"/><Relationship Id="rId27"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0.xml"/><Relationship Id="rId1" Type="http://schemas.openxmlformats.org/officeDocument/2006/relationships/vmlDrawing" Target="../drawings/vmlDrawing10.vml"/><Relationship Id="rId6" Type="http://schemas.openxmlformats.org/officeDocument/2006/relationships/image" Target="../media/image15.jpeg"/><Relationship Id="rId5" Type="http://schemas.openxmlformats.org/officeDocument/2006/relationships/oleObject" Target="../embeddings/oleObject12.bin"/><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 name="Object 1" hidden="1"/>
          <p:cNvGraphicFramePr>
            <a:graphicFrameLocks noChangeAspect="1"/>
          </p:cNvGraphicFramePr>
          <p:nvPr/>
        </p:nvGraphicFramePr>
        <p:xfrm>
          <a:off x="1588" y="1588"/>
          <a:ext cx="1587" cy="1587"/>
        </p:xfrm>
        <a:graphic>
          <a:graphicData uri="http://schemas.openxmlformats.org/presentationml/2006/ole">
            <p:oleObj spid="_x0000_s4098" name="think-cell Slide" r:id="rId4" imgW="38100" imgH="38100" progId="TCLayout.ActiveDocument.1">
              <p:embed/>
            </p:oleObj>
          </a:graphicData>
        </a:graphic>
      </p:graphicFrame>
      <p:pic>
        <p:nvPicPr>
          <p:cNvPr id="4099" name="Picture 9"/>
          <p:cNvPicPr>
            <a:picLocks noChangeAspect="1" noChangeArrowheads="1"/>
          </p:cNvPicPr>
          <p:nvPr/>
        </p:nvPicPr>
        <p:blipFill>
          <a:blip r:embed="rId5"/>
          <a:srcRect r="2367"/>
          <a:stretch>
            <a:fillRect/>
          </a:stretch>
        </p:blipFill>
        <p:spPr bwMode="auto">
          <a:xfrm>
            <a:off x="3175" y="1588"/>
            <a:ext cx="9144000" cy="6861175"/>
          </a:xfrm>
          <a:prstGeom prst="rect">
            <a:avLst/>
          </a:prstGeom>
          <a:noFill/>
          <a:ln w="9525">
            <a:noFill/>
            <a:miter lim="800000"/>
            <a:headEnd/>
            <a:tailEnd/>
          </a:ln>
          <a:effectLst/>
        </p:spPr>
      </p:pic>
      <p:sp>
        <p:nvSpPr>
          <p:cNvPr id="8" name="Rectangle 7"/>
          <p:cNvSpPr/>
          <p:nvPr/>
        </p:nvSpPr>
        <p:spPr>
          <a:xfrm>
            <a:off x="0" y="234950"/>
            <a:ext cx="9144000" cy="928688"/>
          </a:xfrm>
          <a:prstGeom prst="rect">
            <a:avLst/>
          </a:prstGeom>
          <a:solidFill>
            <a:schemeClr val="bg1">
              <a:lumMod val="95000"/>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4101" name="Title 1"/>
          <p:cNvSpPr>
            <a:spLocks noGrp="1"/>
          </p:cNvSpPr>
          <p:nvPr>
            <p:ph type="body" idx="4294967295"/>
          </p:nvPr>
        </p:nvSpPr>
        <p:spPr>
          <a:xfrm>
            <a:off x="441325" y="296863"/>
            <a:ext cx="8453438" cy="755650"/>
          </a:xfrm>
          <a:noFill/>
        </p:spPr>
        <p:txBody>
          <a:bodyPr anchor="ctr"/>
          <a:lstStyle/>
          <a:p>
            <a:pPr marL="0" indent="0" eaLnBrk="1" hangingPunct="1">
              <a:spcBef>
                <a:spcPct val="0"/>
              </a:spcBef>
              <a:buFontTx/>
              <a:buNone/>
            </a:pPr>
            <a:r>
              <a:rPr lang="en-US" altLang="en-US" sz="3600" b="1" smtClean="0">
                <a:latin typeface="Arial" pitchFamily="34" charset="0"/>
                <a:cs typeface="Arial" pitchFamily="34" charset="0"/>
              </a:rPr>
              <a:t>MTA Capital Program </a:t>
            </a:r>
            <a:r>
              <a:rPr lang="en-US" altLang="en-US" sz="2400" b="1" smtClean="0">
                <a:latin typeface="Arial" pitchFamily="34" charset="0"/>
                <a:cs typeface="Arial" pitchFamily="34" charset="0"/>
              </a:rPr>
              <a:t>2015-2019</a:t>
            </a:r>
            <a:endParaRPr lang="en-US" altLang="en-US" sz="3600" b="1" smtClean="0">
              <a:latin typeface="Arial" pitchFamily="34" charset="0"/>
              <a:cs typeface="Arial" pitchFamily="34" charset="0"/>
            </a:endParaRPr>
          </a:p>
          <a:p>
            <a:pPr marL="0" indent="0" eaLnBrk="1" hangingPunct="1">
              <a:spcBef>
                <a:spcPct val="0"/>
              </a:spcBef>
              <a:buFontTx/>
              <a:buNone/>
            </a:pPr>
            <a:r>
              <a:rPr lang="en-US" altLang="en-US" sz="2000" b="1" smtClean="0">
                <a:latin typeface="Arial" pitchFamily="34" charset="0"/>
                <a:cs typeface="Arial" pitchFamily="34" charset="0"/>
              </a:rPr>
              <a:t>Renew.  Enhance.  Expand.</a:t>
            </a:r>
            <a:endParaRPr lang="en-US" altLang="en-US" sz="1200" b="1" smtClean="0">
              <a:latin typeface="Arial" pitchFamily="34" charset="0"/>
              <a:cs typeface="Arial" pitchFamily="34" charset="0"/>
            </a:endParaRPr>
          </a:p>
        </p:txBody>
      </p:sp>
      <p:sp>
        <p:nvSpPr>
          <p:cNvPr id="12" name="Rectangle 11"/>
          <p:cNvSpPr/>
          <p:nvPr/>
        </p:nvSpPr>
        <p:spPr>
          <a:xfrm>
            <a:off x="3175" y="5903913"/>
            <a:ext cx="9140825" cy="731837"/>
          </a:xfrm>
          <a:prstGeom prst="rect">
            <a:avLst/>
          </a:prstGeom>
          <a:solidFill>
            <a:schemeClr val="bg1">
              <a:lumMod val="95000"/>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4103" name="Title 1"/>
          <p:cNvSpPr>
            <a:spLocks noGrp="1"/>
          </p:cNvSpPr>
          <p:nvPr>
            <p:ph type="body" idx="4294967295"/>
          </p:nvPr>
        </p:nvSpPr>
        <p:spPr>
          <a:xfrm>
            <a:off x="444500" y="5935663"/>
            <a:ext cx="5956300" cy="635000"/>
          </a:xfrm>
          <a:noFill/>
        </p:spPr>
        <p:txBody>
          <a:bodyPr anchor="ctr"/>
          <a:lstStyle/>
          <a:p>
            <a:pPr marL="0" indent="0" eaLnBrk="1" hangingPunct="1">
              <a:spcBef>
                <a:spcPct val="0"/>
              </a:spcBef>
              <a:buFontTx/>
              <a:buNone/>
            </a:pPr>
            <a:r>
              <a:rPr lang="en-US" altLang="en-US" sz="2000" b="1" smtClean="0">
                <a:latin typeface="Arial" pitchFamily="34" charset="0"/>
                <a:cs typeface="Arial" pitchFamily="34" charset="0"/>
              </a:rPr>
              <a:t>Briefing to NY Building Congress</a:t>
            </a:r>
          </a:p>
          <a:p>
            <a:pPr marL="0" indent="0" eaLnBrk="1" hangingPunct="1">
              <a:spcBef>
                <a:spcPct val="0"/>
              </a:spcBef>
              <a:buFontTx/>
              <a:buNone/>
            </a:pPr>
            <a:r>
              <a:rPr lang="en-US" altLang="en-US" sz="2000" b="1" smtClean="0">
                <a:latin typeface="Arial" pitchFamily="34" charset="0"/>
                <a:cs typeface="Arial" pitchFamily="34" charset="0"/>
              </a:rPr>
              <a:t>November 13, 2014</a:t>
            </a:r>
            <a:endParaRPr lang="en-US" altLang="en-US" sz="1200" b="1" smtClean="0">
              <a:latin typeface="Arial" pitchFamily="34" charset="0"/>
              <a:cs typeface="Arial" pitchFamily="34" charset="0"/>
            </a:endParaRPr>
          </a:p>
        </p:txBody>
      </p:sp>
      <p:pic>
        <p:nvPicPr>
          <p:cNvPr id="4104" name="Picture 1" descr="CapitalProgram_logoblack.pdf"/>
          <p:cNvPicPr>
            <a:picLocks noChangeAspect="1"/>
          </p:cNvPicPr>
          <p:nvPr/>
        </p:nvPicPr>
        <p:blipFill>
          <a:blip r:embed="rId6"/>
          <a:srcRect/>
          <a:stretch>
            <a:fillRect/>
          </a:stretch>
        </p:blipFill>
        <p:spPr bwMode="auto">
          <a:xfrm>
            <a:off x="6873875" y="5743575"/>
            <a:ext cx="2106613" cy="12176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530" name="Object 12" hidden="1"/>
          <p:cNvGraphicFramePr>
            <a:graphicFrameLocks noChangeAspect="1"/>
          </p:cNvGraphicFramePr>
          <p:nvPr/>
        </p:nvGraphicFramePr>
        <p:xfrm>
          <a:off x="1588" y="1588"/>
          <a:ext cx="1587" cy="1587"/>
        </p:xfrm>
        <a:graphic>
          <a:graphicData uri="http://schemas.openxmlformats.org/presentationml/2006/ole">
            <p:oleObj spid="_x0000_s22530" name="think-cell Slide" r:id="rId17" imgW="38100" imgH="38100" progId="TCLayout.ActiveDocument.1">
              <p:embed/>
            </p:oleObj>
          </a:graphicData>
        </a:graphic>
      </p:graphicFrame>
      <p:sp>
        <p:nvSpPr>
          <p:cNvPr id="3" name="Rectangle 2" hidden="1"/>
          <p:cNvSpPr/>
          <p:nvPr>
            <p:custDataLst>
              <p:tags r:id="rId2"/>
            </p:custDataLst>
          </p:nvPr>
        </p:nvSpPr>
        <p:spPr bwMode="auto">
          <a:xfrm>
            <a:off x="0" y="0"/>
            <a:ext cx="158750" cy="158750"/>
          </a:xfrm>
          <a:prstGeom prst="rect">
            <a:avLst/>
          </a:prstGeom>
          <a:gradFill flip="none" rotWithShape="1">
            <a:gsLst>
              <a:gs pos="0">
                <a:schemeClr val="accent1">
                  <a:tint val="100000"/>
                  <a:shade val="100000"/>
                  <a:satMod val="130000"/>
                </a:schemeClr>
              </a:gs>
              <a:gs pos="100000">
                <a:schemeClr val="accent1">
                  <a:tint val="50000"/>
                  <a:shade val="100000"/>
                  <a:satMod val="350000"/>
                </a:schemeClr>
              </a:gs>
            </a:gsLst>
            <a:lin ang="16200000" scaled="0"/>
            <a:tileRect/>
          </a:gradFill>
          <a:effectLst/>
          <a:extLst>
            <a:ext uri="{AF507438-7753-43E0-B8FC-AC1667EBCBE1}">
              <a14:hiddenEffects xmlns:a14="http://schemas.microsoft.com/office/drawing/2010/main" xmlns="">
                <a:effectLst>
                  <a:outerShdw blurRad="40000" dist="23000" dir="5400000" rotWithShape="0">
                    <a:srgbClr val="000000">
                      <a:alpha val="35000"/>
                    </a:srgbClr>
                  </a:outerShdw>
                </a:effectLst>
              </a14:hiddenEffects>
            </a:ext>
          </a:ex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algn="ctr" eaLnBrk="1" hangingPunct="1">
              <a:defRPr/>
            </a:pPr>
            <a:endParaRPr lang="en-US" sz="1600">
              <a:latin typeface="Arial" panose="020B0604020202020204" pitchFamily="34" charset="0"/>
              <a:cs typeface="Arial" panose="020B0604020202020204" pitchFamily="34" charset="0"/>
              <a:sym typeface="Arial" panose="020B0604020202020204" pitchFamily="34" charset="0"/>
            </a:endParaRPr>
          </a:p>
        </p:txBody>
      </p:sp>
      <p:sp>
        <p:nvSpPr>
          <p:cNvPr id="22532" name="Title 1"/>
          <p:cNvSpPr>
            <a:spLocks noGrp="1"/>
          </p:cNvSpPr>
          <p:nvPr>
            <p:ph type="body" idx="4294967295"/>
          </p:nvPr>
        </p:nvSpPr>
        <p:spPr>
          <a:xfrm>
            <a:off x="441325" y="296863"/>
            <a:ext cx="8550275" cy="755650"/>
          </a:xfrm>
          <a:noFill/>
        </p:spPr>
        <p:txBody>
          <a:bodyPr anchor="ctr"/>
          <a:lstStyle/>
          <a:p>
            <a:pPr marL="0" indent="0" eaLnBrk="1" hangingPunct="1">
              <a:spcBef>
                <a:spcPct val="0"/>
              </a:spcBef>
              <a:buFontTx/>
              <a:buNone/>
            </a:pPr>
            <a:r>
              <a:rPr lang="en-US" altLang="en-US" b="1" smtClean="0">
                <a:latin typeface="Arial" pitchFamily="34" charset="0"/>
                <a:cs typeface="Arial" pitchFamily="34" charset="0"/>
              </a:rPr>
              <a:t>New York City Transit: $17.1 billion</a:t>
            </a:r>
          </a:p>
        </p:txBody>
      </p:sp>
      <p:graphicFrame>
        <p:nvGraphicFramePr>
          <p:cNvPr id="22533" name="Object 23"/>
          <p:cNvGraphicFramePr>
            <a:graphicFrameLocks/>
          </p:cNvGraphicFramePr>
          <p:nvPr/>
        </p:nvGraphicFramePr>
        <p:xfrm>
          <a:off x="266700" y="3467100"/>
          <a:ext cx="8543925" cy="2419350"/>
        </p:xfrm>
        <a:graphic>
          <a:graphicData uri="http://schemas.openxmlformats.org/presentationml/2006/ole">
            <p:oleObj spid="_x0000_s22533" name="Chart" r:id="rId18" imgW="8543841" imgH="2419485" progId="MSGraph.Chart.8">
              <p:embed followColorScheme="full"/>
            </p:oleObj>
          </a:graphicData>
        </a:graphic>
      </p:graphicFrame>
      <p:sp>
        <p:nvSpPr>
          <p:cNvPr id="22534" name="Text Placeholder 7"/>
          <p:cNvSpPr>
            <a:spLocks noGrp="1"/>
          </p:cNvSpPr>
          <p:nvPr>
            <p:ph type="body" idx="4294967295"/>
            <p:custDataLst>
              <p:tags r:id="rId3"/>
            </p:custDataLst>
          </p:nvPr>
        </p:nvSpPr>
        <p:spPr bwMode="gray">
          <a:xfrm>
            <a:off x="7834313" y="4873625"/>
            <a:ext cx="904875" cy="244475"/>
          </a:xfrm>
        </p:spPr>
        <p:txBody>
          <a:bodyPr wrap="none" lIns="28575" tIns="0" rIns="28575" bIns="0" anchor="b"/>
          <a:lstStyle/>
          <a:p>
            <a:pPr marL="0" indent="0" algn="ctr">
              <a:spcBef>
                <a:spcPct val="0"/>
              </a:spcBef>
              <a:buFont typeface="Arial" pitchFamily="34" charset="0"/>
              <a:buNone/>
            </a:pPr>
            <a:fld id="{E02ED01E-5DF5-487B-9BC1-C9E96DDB46C7}" type="datetime'''''''''''''''$''''1'',''''''0''''''9''''''''''''''3'''''''''">
              <a:rPr lang="en-US" altLang="en-US" sz="1600" smtClean="0">
                <a:latin typeface="Arial" pitchFamily="34" charset="0"/>
                <a:cs typeface="Arial" pitchFamily="34" charset="0"/>
              </a:rPr>
              <a:pPr marL="0" indent="0" algn="ctr">
                <a:spcBef>
                  <a:spcPct val="0"/>
                </a:spcBef>
                <a:buFont typeface="Arial" pitchFamily="34" charset="0"/>
                <a:buNone/>
              </a:pPr>
              <a:t>$1,093</a:t>
            </a:fld>
            <a:r>
              <a:rPr lang="en-US" altLang="en-US" sz="1600" smtClean="0">
                <a:latin typeface="Arial" pitchFamily="34" charset="0"/>
                <a:cs typeface="Arial" pitchFamily="34" charset="0"/>
              </a:rPr>
              <a:t> </a:t>
            </a:r>
            <a:r>
              <a:rPr lang="en-US" altLang="en-US" sz="1600" smtClean="0">
                <a:latin typeface="Arial" pitchFamily="34" charset="0"/>
                <a:cs typeface="Arial" pitchFamily="34" charset="0"/>
                <a:sym typeface="Arial" pitchFamily="34" charset="0"/>
              </a:rPr>
              <a:t>m</a:t>
            </a:r>
          </a:p>
        </p:txBody>
      </p:sp>
      <p:sp>
        <p:nvSpPr>
          <p:cNvPr id="7" name="Rectangle 6"/>
          <p:cNvSpPr/>
          <p:nvPr>
            <p:custDataLst>
              <p:tags r:id="rId4"/>
            </p:custDataLst>
          </p:nvPr>
        </p:nvSpPr>
        <p:spPr bwMode="auto">
          <a:xfrm>
            <a:off x="8026400" y="5959475"/>
            <a:ext cx="522288" cy="244475"/>
          </a:xfrm>
          <a:prstGeom prst="rect">
            <a:avLst/>
          </a:prstGeom>
          <a:noFill/>
          <a:ln w="9525" cap="flat" cmpd="sng" algn="ctr">
            <a:noFill/>
            <a:prstDash val="solid"/>
          </a:ln>
          <a:effectLst/>
          <a:extLst>
            <a:ext uri="{909E8E84-426E-40DD-AFC4-6F175D3DCCD1}">
              <a14:hiddenFill xmlns:a14="http://schemas.microsoft.com/office/drawing/2010/main" xmlns="">
                <a:solidFill>
                  <a:schemeClr val="accent1">
                    <a:tint val="100000"/>
                    <a:shade val="100000"/>
                    <a:satMod val="130000"/>
                  </a:schemeClr>
                </a:solidFill>
              </a14:hiddenFill>
            </a:ext>
            <a:ext uri="{91240B29-F687-4F45-9708-019B960494DF}">
              <a14:hiddenLine xmlns:a14="http://schemas.microsoft.com/office/drawing/2010/main" xmlns="" w="9525" cap="flat" cmpd="sng" algn="ctr">
                <a:solidFill>
                  <a:schemeClr val="accent1">
                    <a:shade val="95000"/>
                    <a:satMod val="105000"/>
                  </a:schemeClr>
                </a:solidFill>
                <a:prstDash val="solid"/>
              </a14:hiddenLine>
            </a:ext>
            <a:ext uri="{AF507438-7753-43E0-B8FC-AC1667EBCBE1}">
              <a14:hiddenEffects xmlns:a14="http://schemas.microsoft.com/office/drawing/2010/main" xmlns="">
                <a:effectLst>
                  <a:outerShdw blurRad="40000" dist="23000" dir="5400000" rotWithShape="0">
                    <a:srgbClr val="000000">
                      <a:alpha val="35000"/>
                    </a:srgbClr>
                  </a:outerShdw>
                </a:effectLst>
              </a14:hiddenEffects>
            </a:ext>
          </a:extLst>
        </p:spPr>
        <p:style>
          <a:lnRef idx="1">
            <a:schemeClr val="accent1"/>
          </a:lnRef>
          <a:fillRef idx="3">
            <a:schemeClr val="accent1"/>
          </a:fillRef>
          <a:effectRef idx="2">
            <a:schemeClr val="accent1"/>
          </a:effectRef>
          <a:fontRef idx="minor">
            <a:schemeClr val="lt1"/>
          </a:fontRef>
        </p:style>
        <p:txBody>
          <a:bodyPr lIns="0" tIns="0" rIns="0" bIns="0"/>
          <a:lstStyle/>
          <a:p>
            <a:pPr algn="ctr" eaLnBrk="1" hangingPunct="1">
              <a:defRPr/>
            </a:pPr>
            <a:fld id="{8A770AA5-27C7-4D27-B063-C45988B19052}" type="datetime'''''''''''O''''''t''''''''''he''''''''''''''''''r'''''">
              <a:rPr lang="en-US" sz="1600">
                <a:solidFill>
                  <a:schemeClr val="tx1"/>
                </a:solidFill>
                <a:latin typeface="Arial"/>
                <a:cs typeface="Arial"/>
                <a:sym typeface="Arial"/>
              </a:rPr>
              <a:pPr algn="ctr" eaLnBrk="1" hangingPunct="1">
                <a:defRPr/>
              </a:pPr>
              <a:t>Other</a:t>
            </a:fld>
            <a:endParaRPr lang="en-US" sz="1600">
              <a:solidFill>
                <a:schemeClr val="tx1"/>
              </a:solidFill>
              <a:latin typeface="Arial"/>
              <a:cs typeface="Arial"/>
              <a:sym typeface="Arial"/>
            </a:endParaRPr>
          </a:p>
        </p:txBody>
      </p:sp>
      <p:sp>
        <p:nvSpPr>
          <p:cNvPr id="9" name="Rectangle 8"/>
          <p:cNvSpPr/>
          <p:nvPr>
            <p:custDataLst>
              <p:tags r:id="rId5"/>
            </p:custDataLst>
          </p:nvPr>
        </p:nvSpPr>
        <p:spPr bwMode="auto">
          <a:xfrm>
            <a:off x="7097713" y="5959475"/>
            <a:ext cx="720725" cy="733425"/>
          </a:xfrm>
          <a:prstGeom prst="rect">
            <a:avLst/>
          </a:prstGeom>
          <a:noFill/>
          <a:ln w="9525" cap="flat" cmpd="sng" algn="ctr">
            <a:noFill/>
            <a:prstDash val="solid"/>
          </a:ln>
          <a:effectLst/>
          <a:extLst>
            <a:ext uri="{909E8E84-426E-40DD-AFC4-6F175D3DCCD1}">
              <a14:hiddenFill xmlns:a14="http://schemas.microsoft.com/office/drawing/2010/main" xmlns="">
                <a:solidFill>
                  <a:schemeClr val="accent1">
                    <a:tint val="100000"/>
                    <a:shade val="100000"/>
                    <a:satMod val="130000"/>
                  </a:schemeClr>
                </a:solidFill>
              </a14:hiddenFill>
            </a:ext>
            <a:ext uri="{91240B29-F687-4F45-9708-019B960494DF}">
              <a14:hiddenLine xmlns:a14="http://schemas.microsoft.com/office/drawing/2010/main" xmlns="" w="9525" cap="flat" cmpd="sng" algn="ctr">
                <a:solidFill>
                  <a:schemeClr val="accent1">
                    <a:shade val="95000"/>
                    <a:satMod val="105000"/>
                  </a:schemeClr>
                </a:solidFill>
                <a:prstDash val="solid"/>
              </a14:hiddenLine>
            </a:ext>
            <a:ext uri="{AF507438-7753-43E0-B8FC-AC1667EBCBE1}">
              <a14:hiddenEffects xmlns:a14="http://schemas.microsoft.com/office/drawing/2010/main" xmlns="">
                <a:effectLst>
                  <a:outerShdw blurRad="40000" dist="23000" dir="5400000" rotWithShape="0">
                    <a:srgbClr val="000000">
                      <a:alpha val="35000"/>
                    </a:srgbClr>
                  </a:outerShdw>
                </a:effectLst>
              </a14:hiddenEffects>
            </a:ext>
          </a:extLst>
        </p:spPr>
        <p:style>
          <a:lnRef idx="1">
            <a:schemeClr val="accent1"/>
          </a:lnRef>
          <a:fillRef idx="3">
            <a:schemeClr val="accent1"/>
          </a:fillRef>
          <a:effectRef idx="2">
            <a:schemeClr val="accent1"/>
          </a:effectRef>
          <a:fontRef idx="minor">
            <a:schemeClr val="lt1"/>
          </a:fontRef>
        </p:style>
        <p:txBody>
          <a:bodyPr lIns="0" tIns="0" rIns="0" bIns="0"/>
          <a:lstStyle/>
          <a:p>
            <a:pPr algn="ctr" eaLnBrk="1" hangingPunct="1">
              <a:defRPr/>
            </a:pPr>
            <a:fld id="{69751B88-CE40-43B8-BB8A-66C7ABCDFEA5}" type="datetime'''S''''ta''''''ten ''''Isla''''n''''''d''&#10;R''ai''l''''''way'">
              <a:rPr lang="en-US" sz="1600">
                <a:solidFill>
                  <a:schemeClr val="tx1"/>
                </a:solidFill>
                <a:latin typeface="Arial"/>
                <a:cs typeface="Arial"/>
                <a:sym typeface="Arial"/>
              </a:rPr>
              <a:pPr algn="ctr" eaLnBrk="1" hangingPunct="1">
                <a:defRPr/>
              </a:pPr>
              <a:t>Staten Island
Railway</a:t>
            </a:fld>
            <a:endParaRPr lang="en-US" sz="1600">
              <a:solidFill>
                <a:schemeClr val="tx1"/>
              </a:solidFill>
              <a:latin typeface="Arial"/>
              <a:cs typeface="Arial"/>
              <a:sym typeface="Arial"/>
            </a:endParaRPr>
          </a:p>
        </p:txBody>
      </p:sp>
      <p:sp>
        <p:nvSpPr>
          <p:cNvPr id="24" name="Rectangle 23"/>
          <p:cNvSpPr/>
          <p:nvPr>
            <p:custDataLst>
              <p:tags r:id="rId6"/>
            </p:custDataLst>
          </p:nvPr>
        </p:nvSpPr>
        <p:spPr bwMode="auto">
          <a:xfrm>
            <a:off x="6330950" y="5959475"/>
            <a:ext cx="587375" cy="488950"/>
          </a:xfrm>
          <a:prstGeom prst="rect">
            <a:avLst/>
          </a:prstGeom>
          <a:noFill/>
          <a:ln w="9525" cap="flat" cmpd="sng" algn="ctr">
            <a:noFill/>
            <a:prstDash val="solid"/>
          </a:ln>
          <a:effectLst/>
          <a:extLst>
            <a:ext uri="{909E8E84-426E-40DD-AFC4-6F175D3DCCD1}">
              <a14:hiddenFill xmlns:a14="http://schemas.microsoft.com/office/drawing/2010/main" xmlns="">
                <a:solidFill>
                  <a:schemeClr val="accent1">
                    <a:tint val="100000"/>
                    <a:shade val="100000"/>
                    <a:satMod val="130000"/>
                  </a:schemeClr>
                </a:solidFill>
              </a14:hiddenFill>
            </a:ext>
            <a:ext uri="{91240B29-F687-4F45-9708-019B960494DF}">
              <a14:hiddenLine xmlns:a14="http://schemas.microsoft.com/office/drawing/2010/main" xmlns="" w="9525" cap="flat" cmpd="sng" algn="ctr">
                <a:solidFill>
                  <a:schemeClr val="accent1">
                    <a:shade val="95000"/>
                    <a:satMod val="105000"/>
                  </a:schemeClr>
                </a:solidFill>
                <a:prstDash val="solid"/>
              </a14:hiddenLine>
            </a:ext>
            <a:ext uri="{AF507438-7753-43E0-B8FC-AC1667EBCBE1}">
              <a14:hiddenEffects xmlns:a14="http://schemas.microsoft.com/office/drawing/2010/main" xmlns="">
                <a:effectLst>
                  <a:outerShdw blurRad="40000" dist="23000" dir="5400000" rotWithShape="0">
                    <a:srgbClr val="000000">
                      <a:alpha val="35000"/>
                    </a:srgbClr>
                  </a:outerShdw>
                </a:effectLst>
              </a14:hiddenEffects>
            </a:ext>
          </a:extLst>
        </p:spPr>
        <p:style>
          <a:lnRef idx="1">
            <a:schemeClr val="accent1"/>
          </a:lnRef>
          <a:fillRef idx="3">
            <a:schemeClr val="accent1"/>
          </a:fillRef>
          <a:effectRef idx="2">
            <a:schemeClr val="accent1"/>
          </a:effectRef>
          <a:fontRef idx="minor">
            <a:schemeClr val="lt1"/>
          </a:fontRef>
        </p:style>
        <p:txBody>
          <a:bodyPr lIns="0" tIns="0" rIns="0" bIns="0"/>
          <a:lstStyle/>
          <a:p>
            <a:pPr algn="ctr" eaLnBrk="1" hangingPunct="1">
              <a:defRPr/>
            </a:pPr>
            <a:fld id="{35207037-02D1-47A5-8673-5C2808B2B9F9}" type="datetime'Lin''''e'''''''''''' ''''''''E''''''qu''''ip''''''.'">
              <a:rPr lang="en-US" sz="1600">
                <a:solidFill>
                  <a:schemeClr val="tx1"/>
                </a:solidFill>
                <a:latin typeface="Arial"/>
                <a:cs typeface="Arial"/>
                <a:sym typeface="Arial"/>
              </a:rPr>
              <a:pPr algn="ctr" eaLnBrk="1" hangingPunct="1">
                <a:defRPr/>
              </a:pPr>
              <a:t>Line Equip.</a:t>
            </a:fld>
            <a:endParaRPr lang="en-US" sz="1600">
              <a:solidFill>
                <a:schemeClr val="tx1"/>
              </a:solidFill>
              <a:latin typeface="Arial"/>
              <a:cs typeface="Arial"/>
              <a:sym typeface="Arial"/>
            </a:endParaRPr>
          </a:p>
        </p:txBody>
      </p:sp>
      <p:sp>
        <p:nvSpPr>
          <p:cNvPr id="23" name="Rectangle 22"/>
          <p:cNvSpPr/>
          <p:nvPr>
            <p:custDataLst>
              <p:tags r:id="rId7"/>
            </p:custDataLst>
          </p:nvPr>
        </p:nvSpPr>
        <p:spPr bwMode="auto">
          <a:xfrm>
            <a:off x="5491163" y="5959475"/>
            <a:ext cx="601662" cy="488950"/>
          </a:xfrm>
          <a:prstGeom prst="rect">
            <a:avLst/>
          </a:prstGeom>
          <a:noFill/>
          <a:ln w="9525" cap="flat" cmpd="sng" algn="ctr">
            <a:noFill/>
            <a:prstDash val="solid"/>
          </a:ln>
          <a:effectLst/>
          <a:extLst>
            <a:ext uri="{909E8E84-426E-40DD-AFC4-6F175D3DCCD1}">
              <a14:hiddenFill xmlns:a14="http://schemas.microsoft.com/office/drawing/2010/main" xmlns="">
                <a:solidFill>
                  <a:schemeClr val="accent1">
                    <a:tint val="100000"/>
                    <a:shade val="100000"/>
                    <a:satMod val="130000"/>
                  </a:schemeClr>
                </a:solidFill>
              </a14:hiddenFill>
            </a:ext>
            <a:ext uri="{91240B29-F687-4F45-9708-019B960494DF}">
              <a14:hiddenLine xmlns:a14="http://schemas.microsoft.com/office/drawing/2010/main" xmlns="" w="9525" cap="flat" cmpd="sng" algn="ctr">
                <a:solidFill>
                  <a:schemeClr val="accent1">
                    <a:shade val="95000"/>
                    <a:satMod val="105000"/>
                  </a:schemeClr>
                </a:solidFill>
                <a:prstDash val="solid"/>
              </a14:hiddenLine>
            </a:ext>
            <a:ext uri="{AF507438-7753-43E0-B8FC-AC1667EBCBE1}">
              <a14:hiddenEffects xmlns:a14="http://schemas.microsoft.com/office/drawing/2010/main" xmlns="">
                <a:effectLst>
                  <a:outerShdw blurRad="40000" dist="23000" dir="5400000" rotWithShape="0">
                    <a:srgbClr val="000000">
                      <a:alpha val="35000"/>
                    </a:srgbClr>
                  </a:outerShdw>
                </a:effectLst>
              </a14:hiddenEffects>
            </a:ext>
          </a:extLst>
        </p:spPr>
        <p:style>
          <a:lnRef idx="1">
            <a:schemeClr val="accent1"/>
          </a:lnRef>
          <a:fillRef idx="3">
            <a:schemeClr val="accent1"/>
          </a:fillRef>
          <a:effectRef idx="2">
            <a:schemeClr val="accent1"/>
          </a:effectRef>
          <a:fontRef idx="minor">
            <a:schemeClr val="lt1"/>
          </a:fontRef>
        </p:style>
        <p:txBody>
          <a:bodyPr lIns="0" tIns="0" rIns="0" bIns="0"/>
          <a:lstStyle/>
          <a:p>
            <a:pPr algn="ctr" eaLnBrk="1" hangingPunct="1">
              <a:defRPr/>
            </a:pPr>
            <a:fld id="{2F412CFD-D2A5-4E07-BA0C-02FF5492FF01}" type="datetime'''''''Lin''''e''''&#10;''''''''Str''''u''''''''''c''''''''''t''.'">
              <a:rPr lang="en-US" sz="1600">
                <a:solidFill>
                  <a:schemeClr val="tx1"/>
                </a:solidFill>
                <a:latin typeface="Arial"/>
                <a:cs typeface="Arial"/>
                <a:sym typeface="Arial"/>
              </a:rPr>
              <a:pPr algn="ctr" eaLnBrk="1" hangingPunct="1">
                <a:defRPr/>
              </a:pPr>
              <a:t>Line
Struct.</a:t>
            </a:fld>
            <a:endParaRPr lang="en-US" sz="1600">
              <a:solidFill>
                <a:schemeClr val="tx1"/>
              </a:solidFill>
              <a:latin typeface="Arial"/>
              <a:cs typeface="Arial"/>
              <a:sym typeface="Arial"/>
            </a:endParaRPr>
          </a:p>
        </p:txBody>
      </p:sp>
      <p:sp>
        <p:nvSpPr>
          <p:cNvPr id="20" name="Rectangle 19"/>
          <p:cNvSpPr/>
          <p:nvPr>
            <p:custDataLst>
              <p:tags r:id="rId8"/>
            </p:custDataLst>
          </p:nvPr>
        </p:nvSpPr>
        <p:spPr bwMode="auto">
          <a:xfrm>
            <a:off x="4635500" y="5959475"/>
            <a:ext cx="655638" cy="733425"/>
          </a:xfrm>
          <a:prstGeom prst="rect">
            <a:avLst/>
          </a:prstGeom>
          <a:noFill/>
          <a:ln w="9525" cap="flat" cmpd="sng" algn="ctr">
            <a:noFill/>
            <a:prstDash val="solid"/>
          </a:ln>
          <a:effectLst/>
          <a:extLst>
            <a:ext uri="{909E8E84-426E-40DD-AFC4-6F175D3DCCD1}">
              <a14:hiddenFill xmlns:a14="http://schemas.microsoft.com/office/drawing/2010/main" xmlns="">
                <a:solidFill>
                  <a:schemeClr val="accent1">
                    <a:tint val="100000"/>
                    <a:shade val="100000"/>
                    <a:satMod val="130000"/>
                  </a:schemeClr>
                </a:solidFill>
              </a14:hiddenFill>
            </a:ext>
            <a:ext uri="{91240B29-F687-4F45-9708-019B960494DF}">
              <a14:hiddenLine xmlns:a14="http://schemas.microsoft.com/office/drawing/2010/main" xmlns="" w="9525" cap="flat" cmpd="sng" algn="ctr">
                <a:solidFill>
                  <a:schemeClr val="accent1">
                    <a:shade val="95000"/>
                    <a:satMod val="105000"/>
                  </a:schemeClr>
                </a:solidFill>
                <a:prstDash val="solid"/>
              </a14:hiddenLine>
            </a:ext>
            <a:ext uri="{AF507438-7753-43E0-B8FC-AC1667EBCBE1}">
              <a14:hiddenEffects xmlns:a14="http://schemas.microsoft.com/office/drawing/2010/main" xmlns="">
                <a:effectLst>
                  <a:outerShdw blurRad="40000" dist="23000" dir="5400000" rotWithShape="0">
                    <a:srgbClr val="000000">
                      <a:alpha val="35000"/>
                    </a:srgbClr>
                  </a:outerShdw>
                </a:effectLst>
              </a14:hiddenEffects>
            </a:ext>
          </a:extLst>
        </p:spPr>
        <p:style>
          <a:lnRef idx="1">
            <a:schemeClr val="accent1"/>
          </a:lnRef>
          <a:fillRef idx="3">
            <a:schemeClr val="accent1"/>
          </a:fillRef>
          <a:effectRef idx="2">
            <a:schemeClr val="accent1"/>
          </a:effectRef>
          <a:fontRef idx="minor">
            <a:schemeClr val="lt1"/>
          </a:fontRef>
        </p:style>
        <p:txBody>
          <a:bodyPr lIns="0" tIns="0" rIns="0" bIns="0"/>
          <a:lstStyle/>
          <a:p>
            <a:pPr algn="ctr" eaLnBrk="1" hangingPunct="1">
              <a:defRPr/>
            </a:pPr>
            <a:fld id="{EB59862C-9F0A-4C72-A99F-6038304F9E9B}" type="datetime'''S''''''''ho''''ps/&#10;Y''a''''''rds/&#10;''D''''''''epot''''''s'''">
              <a:rPr lang="en-US" sz="1600">
                <a:solidFill>
                  <a:schemeClr val="tx1"/>
                </a:solidFill>
                <a:latin typeface="Arial"/>
                <a:cs typeface="Arial"/>
                <a:sym typeface="Arial"/>
              </a:rPr>
              <a:pPr algn="ctr" eaLnBrk="1" hangingPunct="1">
                <a:defRPr/>
              </a:pPr>
              <a:t>Shops/
Yards/
Depots</a:t>
            </a:fld>
            <a:endParaRPr lang="en-US" sz="1600" dirty="0">
              <a:solidFill>
                <a:schemeClr val="tx1"/>
              </a:solidFill>
              <a:latin typeface="Arial"/>
              <a:cs typeface="Arial"/>
              <a:sym typeface="Arial"/>
            </a:endParaRPr>
          </a:p>
        </p:txBody>
      </p:sp>
      <p:sp>
        <p:nvSpPr>
          <p:cNvPr id="22540" name="Text Placeholder 31"/>
          <p:cNvSpPr>
            <a:spLocks noGrp="1"/>
          </p:cNvSpPr>
          <p:nvPr>
            <p:ph type="body" idx="4294967295"/>
            <p:custDataLst>
              <p:tags r:id="rId9"/>
            </p:custDataLst>
          </p:nvPr>
        </p:nvSpPr>
        <p:spPr>
          <a:xfrm>
            <a:off x="3765550" y="5959475"/>
            <a:ext cx="738188" cy="488950"/>
          </a:xfrm>
        </p:spPr>
        <p:txBody>
          <a:bodyPr lIns="0" tIns="0" rIns="0" bIns="0"/>
          <a:lstStyle/>
          <a:p>
            <a:pPr marL="0" indent="0" algn="ctr">
              <a:spcBef>
                <a:spcPct val="0"/>
              </a:spcBef>
              <a:buFont typeface="Arial" pitchFamily="34" charset="0"/>
              <a:buNone/>
            </a:pPr>
            <a:fld id="{1A7EF625-ED5D-4783-B976-56CF817A11A1}" type="datetime'Tr''a''''ct''ion&#10;''''''P''''o''''''w''''''''''''''er'''">
              <a:rPr lang="en-US" altLang="en-US" sz="1600" smtClean="0">
                <a:latin typeface="Arial" pitchFamily="34" charset="0"/>
                <a:cs typeface="Arial" pitchFamily="34" charset="0"/>
                <a:sym typeface="Arial" pitchFamily="34" charset="0"/>
              </a:rPr>
              <a:pPr marL="0" indent="0" algn="ctr">
                <a:spcBef>
                  <a:spcPct val="0"/>
                </a:spcBef>
                <a:buFont typeface="Arial" pitchFamily="34" charset="0"/>
                <a:buNone/>
              </a:pPr>
              <a:t>Traction
Power</a:t>
            </a:fld>
            <a:endParaRPr lang="en-US" altLang="en-US" sz="1600" smtClean="0">
              <a:latin typeface="Arial" pitchFamily="34" charset="0"/>
              <a:cs typeface="Arial" pitchFamily="34" charset="0"/>
              <a:sym typeface="Arial" pitchFamily="34" charset="0"/>
            </a:endParaRPr>
          </a:p>
        </p:txBody>
      </p:sp>
      <p:sp>
        <p:nvSpPr>
          <p:cNvPr id="12" name="Rectangle 11"/>
          <p:cNvSpPr/>
          <p:nvPr>
            <p:custDataLst>
              <p:tags r:id="rId10"/>
            </p:custDataLst>
          </p:nvPr>
        </p:nvSpPr>
        <p:spPr bwMode="auto">
          <a:xfrm>
            <a:off x="3049588" y="5959475"/>
            <a:ext cx="512762" cy="244475"/>
          </a:xfrm>
          <a:prstGeom prst="rect">
            <a:avLst/>
          </a:prstGeom>
          <a:noFill/>
          <a:ln w="9525" cap="flat" cmpd="sng" algn="ctr">
            <a:noFill/>
            <a:prstDash val="solid"/>
          </a:ln>
          <a:effectLst/>
          <a:extLst>
            <a:ext uri="{909E8E84-426E-40DD-AFC4-6F175D3DCCD1}">
              <a14:hiddenFill xmlns:a14="http://schemas.microsoft.com/office/drawing/2010/main" xmlns="">
                <a:solidFill>
                  <a:schemeClr val="accent1">
                    <a:tint val="100000"/>
                    <a:shade val="100000"/>
                    <a:satMod val="130000"/>
                  </a:schemeClr>
                </a:solidFill>
              </a14:hiddenFill>
            </a:ext>
            <a:ext uri="{91240B29-F687-4F45-9708-019B960494DF}">
              <a14:hiddenLine xmlns:a14="http://schemas.microsoft.com/office/drawing/2010/main" xmlns="" w="9525" cap="flat" cmpd="sng" algn="ctr">
                <a:solidFill>
                  <a:schemeClr val="accent1">
                    <a:shade val="95000"/>
                    <a:satMod val="105000"/>
                  </a:schemeClr>
                </a:solidFill>
                <a:prstDash val="solid"/>
              </a14:hiddenLine>
            </a:ext>
            <a:ext uri="{AF507438-7753-43E0-B8FC-AC1667EBCBE1}">
              <a14:hiddenEffects xmlns:a14="http://schemas.microsoft.com/office/drawing/2010/main" xmlns="">
                <a:effectLst>
                  <a:outerShdw blurRad="40000" dist="23000" dir="5400000" rotWithShape="0">
                    <a:srgbClr val="000000">
                      <a:alpha val="35000"/>
                    </a:srgbClr>
                  </a:outerShdw>
                </a:effectLst>
              </a14:hiddenEffects>
            </a:ext>
          </a:extLst>
        </p:spPr>
        <p:style>
          <a:lnRef idx="1">
            <a:schemeClr val="accent1"/>
          </a:lnRef>
          <a:fillRef idx="3">
            <a:schemeClr val="accent1"/>
          </a:fillRef>
          <a:effectRef idx="2">
            <a:schemeClr val="accent1"/>
          </a:effectRef>
          <a:fontRef idx="minor">
            <a:schemeClr val="lt1"/>
          </a:fontRef>
        </p:style>
        <p:txBody>
          <a:bodyPr lIns="0" tIns="0" rIns="0" bIns="0"/>
          <a:lstStyle/>
          <a:p>
            <a:pPr algn="ctr" eaLnBrk="1" hangingPunct="1">
              <a:defRPr/>
            </a:pPr>
            <a:fld id="{95A5A555-0DC8-4B4B-85BF-BE90A62574F9}" type="datetime'T''''''''''''''''''''''''''r''''a''''''''''ck'''''''''''''">
              <a:rPr lang="en-US" sz="1600">
                <a:solidFill>
                  <a:schemeClr val="tx1"/>
                </a:solidFill>
                <a:latin typeface="Arial"/>
                <a:cs typeface="Arial"/>
                <a:sym typeface="Arial"/>
              </a:rPr>
              <a:pPr algn="ctr" eaLnBrk="1" hangingPunct="1">
                <a:defRPr/>
              </a:pPr>
              <a:t>Track</a:t>
            </a:fld>
            <a:endParaRPr lang="en-US" sz="1600">
              <a:solidFill>
                <a:schemeClr val="tx1"/>
              </a:solidFill>
              <a:latin typeface="Arial"/>
              <a:cs typeface="Arial"/>
              <a:sym typeface="Arial"/>
            </a:endParaRPr>
          </a:p>
        </p:txBody>
      </p:sp>
      <p:sp>
        <p:nvSpPr>
          <p:cNvPr id="14" name="Rectangle 13"/>
          <p:cNvSpPr/>
          <p:nvPr>
            <p:custDataLst>
              <p:tags r:id="rId11"/>
            </p:custDataLst>
          </p:nvPr>
        </p:nvSpPr>
        <p:spPr bwMode="auto">
          <a:xfrm>
            <a:off x="2098675" y="5959475"/>
            <a:ext cx="746125" cy="244475"/>
          </a:xfrm>
          <a:prstGeom prst="rect">
            <a:avLst/>
          </a:prstGeom>
          <a:noFill/>
          <a:ln w="9525" cap="flat" cmpd="sng" algn="ctr">
            <a:noFill/>
            <a:prstDash val="solid"/>
          </a:ln>
          <a:effectLst/>
          <a:extLst>
            <a:ext uri="{909E8E84-426E-40DD-AFC4-6F175D3DCCD1}">
              <a14:hiddenFill xmlns:a14="http://schemas.microsoft.com/office/drawing/2010/main" xmlns="">
                <a:solidFill>
                  <a:schemeClr val="accent1">
                    <a:tint val="100000"/>
                    <a:shade val="100000"/>
                    <a:satMod val="130000"/>
                  </a:schemeClr>
                </a:solidFill>
              </a14:hiddenFill>
            </a:ext>
            <a:ext uri="{91240B29-F687-4F45-9708-019B960494DF}">
              <a14:hiddenLine xmlns:a14="http://schemas.microsoft.com/office/drawing/2010/main" xmlns="" w="9525" cap="flat" cmpd="sng" algn="ctr">
                <a:solidFill>
                  <a:schemeClr val="accent1">
                    <a:shade val="95000"/>
                    <a:satMod val="105000"/>
                  </a:schemeClr>
                </a:solidFill>
                <a:prstDash val="solid"/>
              </a14:hiddenLine>
            </a:ext>
            <a:ext uri="{AF507438-7753-43E0-B8FC-AC1667EBCBE1}">
              <a14:hiddenEffects xmlns:a14="http://schemas.microsoft.com/office/drawing/2010/main" xmlns="">
                <a:effectLst>
                  <a:outerShdw blurRad="40000" dist="23000" dir="5400000" rotWithShape="0">
                    <a:srgbClr val="000000">
                      <a:alpha val="35000"/>
                    </a:srgbClr>
                  </a:outerShdw>
                </a:effectLst>
              </a14:hiddenEffects>
            </a:ext>
          </a:extLst>
        </p:spPr>
        <p:style>
          <a:lnRef idx="1">
            <a:schemeClr val="accent1"/>
          </a:lnRef>
          <a:fillRef idx="3">
            <a:schemeClr val="accent1"/>
          </a:fillRef>
          <a:effectRef idx="2">
            <a:schemeClr val="accent1"/>
          </a:effectRef>
          <a:fontRef idx="minor">
            <a:schemeClr val="lt1"/>
          </a:fontRef>
        </p:style>
        <p:txBody>
          <a:bodyPr lIns="0" tIns="0" rIns="0" bIns="0"/>
          <a:lstStyle/>
          <a:p>
            <a:pPr algn="ctr" eaLnBrk="1" hangingPunct="1">
              <a:defRPr/>
            </a:pPr>
            <a:fld id="{9BF4B75D-C011-45ED-867F-150B167AA029}" type="datetime'S''''''''ta''''t''''''''''''''i''on''''''''s'''''''">
              <a:rPr lang="en-US" sz="1600">
                <a:solidFill>
                  <a:schemeClr val="tx1"/>
                </a:solidFill>
                <a:latin typeface="Arial"/>
                <a:cs typeface="Arial"/>
                <a:sym typeface="Arial"/>
              </a:rPr>
              <a:pPr algn="ctr" eaLnBrk="1" hangingPunct="1">
                <a:defRPr/>
              </a:pPr>
              <a:t>Stations</a:t>
            </a:fld>
            <a:endParaRPr lang="en-US" sz="1600">
              <a:solidFill>
                <a:schemeClr val="tx1"/>
              </a:solidFill>
              <a:latin typeface="Arial"/>
              <a:cs typeface="Arial"/>
              <a:sym typeface="Arial"/>
            </a:endParaRPr>
          </a:p>
        </p:txBody>
      </p:sp>
      <p:sp>
        <p:nvSpPr>
          <p:cNvPr id="18" name="Rectangle 17"/>
          <p:cNvSpPr/>
          <p:nvPr>
            <p:custDataLst>
              <p:tags r:id="rId12"/>
            </p:custDataLst>
          </p:nvPr>
        </p:nvSpPr>
        <p:spPr bwMode="auto">
          <a:xfrm>
            <a:off x="1271588" y="5959475"/>
            <a:ext cx="733425" cy="488950"/>
          </a:xfrm>
          <a:prstGeom prst="rect">
            <a:avLst/>
          </a:prstGeom>
          <a:noFill/>
          <a:ln w="9525" cap="flat" cmpd="sng" algn="ctr">
            <a:noFill/>
            <a:prstDash val="solid"/>
          </a:ln>
          <a:effectLst/>
          <a:extLst>
            <a:ext uri="{909E8E84-426E-40DD-AFC4-6F175D3DCCD1}">
              <a14:hiddenFill xmlns:a14="http://schemas.microsoft.com/office/drawing/2010/main" xmlns="">
                <a:solidFill>
                  <a:schemeClr val="accent1">
                    <a:tint val="100000"/>
                    <a:shade val="100000"/>
                    <a:satMod val="130000"/>
                  </a:schemeClr>
                </a:solidFill>
              </a14:hiddenFill>
            </a:ext>
            <a:ext uri="{91240B29-F687-4F45-9708-019B960494DF}">
              <a14:hiddenLine xmlns:a14="http://schemas.microsoft.com/office/drawing/2010/main" xmlns="" w="9525" cap="flat" cmpd="sng" algn="ctr">
                <a:solidFill>
                  <a:schemeClr val="accent1">
                    <a:shade val="95000"/>
                    <a:satMod val="105000"/>
                  </a:schemeClr>
                </a:solidFill>
                <a:prstDash val="solid"/>
              </a14:hiddenLine>
            </a:ext>
            <a:ext uri="{AF507438-7753-43E0-B8FC-AC1667EBCBE1}">
              <a14:hiddenEffects xmlns:a14="http://schemas.microsoft.com/office/drawing/2010/main" xmlns="">
                <a:effectLst>
                  <a:outerShdw blurRad="40000" dist="23000" dir="5400000" rotWithShape="0">
                    <a:srgbClr val="000000">
                      <a:alpha val="35000"/>
                    </a:srgbClr>
                  </a:outerShdw>
                </a:effectLst>
              </a14:hiddenEffects>
            </a:ext>
          </a:extLst>
        </p:spPr>
        <p:style>
          <a:lnRef idx="1">
            <a:schemeClr val="accent1"/>
          </a:lnRef>
          <a:fillRef idx="3">
            <a:schemeClr val="accent1"/>
          </a:fillRef>
          <a:effectRef idx="2">
            <a:schemeClr val="accent1"/>
          </a:effectRef>
          <a:fontRef idx="minor">
            <a:schemeClr val="lt1"/>
          </a:fontRef>
        </p:style>
        <p:txBody>
          <a:bodyPr lIns="0" tIns="0" rIns="0" bIns="0"/>
          <a:lstStyle/>
          <a:p>
            <a:pPr algn="ctr" eaLnBrk="1" hangingPunct="1">
              <a:defRPr/>
            </a:pPr>
            <a:fld id="{298394D2-59BB-456A-BA75-65681FD294C3}" type="datetime'''''S''i''gn''al''''''s/''''''''''''&#10;''''''Com''''''''ms'''''">
              <a:rPr lang="en-US" sz="1600">
                <a:solidFill>
                  <a:schemeClr val="tx1"/>
                </a:solidFill>
                <a:latin typeface="Arial"/>
                <a:cs typeface="Arial"/>
                <a:sym typeface="Arial"/>
              </a:rPr>
              <a:pPr algn="ctr" eaLnBrk="1" hangingPunct="1">
                <a:defRPr/>
              </a:pPr>
              <a:t>Signals/
Comms</a:t>
            </a:fld>
            <a:endParaRPr lang="en-US" sz="1600" dirty="0">
              <a:solidFill>
                <a:schemeClr val="tx1"/>
              </a:solidFill>
              <a:latin typeface="Arial"/>
              <a:cs typeface="Arial"/>
              <a:sym typeface="Arial"/>
            </a:endParaRPr>
          </a:p>
        </p:txBody>
      </p:sp>
      <p:sp>
        <p:nvSpPr>
          <p:cNvPr id="22544" name="Text Placeholder 6"/>
          <p:cNvSpPr>
            <a:spLocks noGrp="1"/>
          </p:cNvSpPr>
          <p:nvPr>
            <p:ph type="body" idx="4294967295"/>
            <p:custDataLst>
              <p:tags r:id="rId13"/>
            </p:custDataLst>
          </p:nvPr>
        </p:nvSpPr>
        <p:spPr>
          <a:xfrm>
            <a:off x="522288" y="5959475"/>
            <a:ext cx="576262" cy="488950"/>
          </a:xfrm>
        </p:spPr>
        <p:txBody>
          <a:bodyPr lIns="0" tIns="0" rIns="0" bIns="0"/>
          <a:lstStyle/>
          <a:p>
            <a:pPr marL="0" indent="0" algn="ctr">
              <a:spcBef>
                <a:spcPct val="0"/>
              </a:spcBef>
              <a:buFont typeface="Arial" pitchFamily="34" charset="0"/>
              <a:buNone/>
            </a:pPr>
            <a:fld id="{8098316A-0DA9-40DD-AC00-932E2A5F3BDE}" type="datetime'''''''''''''C''''''a''''''''''rs''''''/''''''''''&#10;''B''uses'''">
              <a:rPr lang="en-US" altLang="en-US" sz="1600" smtClean="0">
                <a:latin typeface="Arial" pitchFamily="34" charset="0"/>
                <a:cs typeface="Arial" pitchFamily="34" charset="0"/>
                <a:sym typeface="Arial" pitchFamily="34" charset="0"/>
              </a:rPr>
              <a:pPr marL="0" indent="0" algn="ctr">
                <a:spcBef>
                  <a:spcPct val="0"/>
                </a:spcBef>
                <a:buFont typeface="Arial" pitchFamily="34" charset="0"/>
                <a:buNone/>
              </a:pPr>
              <a:t>Cars/
Buses</a:t>
            </a:fld>
            <a:endParaRPr lang="en-US" altLang="en-US" sz="1600" smtClean="0">
              <a:latin typeface="Arial" pitchFamily="34" charset="0"/>
              <a:cs typeface="Arial" pitchFamily="34" charset="0"/>
              <a:sym typeface="Arial" pitchFamily="34" charset="0"/>
            </a:endParaRPr>
          </a:p>
        </p:txBody>
      </p:sp>
      <p:sp>
        <p:nvSpPr>
          <p:cNvPr id="22545" name="Text Placeholder 6"/>
          <p:cNvSpPr>
            <a:spLocks noGrp="1"/>
          </p:cNvSpPr>
          <p:nvPr>
            <p:ph type="body" idx="4294967295"/>
            <p:custDataLst>
              <p:tags r:id="rId14"/>
            </p:custDataLst>
          </p:nvPr>
        </p:nvSpPr>
        <p:spPr bwMode="gray">
          <a:xfrm>
            <a:off x="357188" y="3330575"/>
            <a:ext cx="904875" cy="244475"/>
          </a:xfrm>
        </p:spPr>
        <p:txBody>
          <a:bodyPr wrap="none" lIns="28575" tIns="0" rIns="28575" bIns="0" anchor="b"/>
          <a:lstStyle/>
          <a:p>
            <a:pPr marL="0" indent="0" algn="ctr">
              <a:spcBef>
                <a:spcPct val="0"/>
              </a:spcBef>
              <a:buFont typeface="Arial" pitchFamily="34" charset="0"/>
              <a:buNone/>
            </a:pPr>
            <a:fld id="{0DA4B9C2-BC5C-4D12-9ABD-BC2CBEF07BB3}" type="datetime'''''''''''''$3'',7''''''''''77'''''''''''''''''''">
              <a:rPr lang="en-US" altLang="en-US" sz="1600" smtClean="0">
                <a:latin typeface="Arial" pitchFamily="34" charset="0"/>
                <a:cs typeface="Arial" pitchFamily="34" charset="0"/>
                <a:sym typeface="Arial" pitchFamily="34" charset="0"/>
              </a:rPr>
              <a:pPr marL="0" indent="0" algn="ctr">
                <a:spcBef>
                  <a:spcPct val="0"/>
                </a:spcBef>
                <a:buFont typeface="Arial" pitchFamily="34" charset="0"/>
                <a:buNone/>
              </a:pPr>
              <a:t>$3,777</a:t>
            </a:fld>
            <a:r>
              <a:rPr lang="en-US" altLang="en-US" sz="1600" smtClean="0">
                <a:latin typeface="Arial" pitchFamily="34" charset="0"/>
                <a:cs typeface="Arial" pitchFamily="34" charset="0"/>
                <a:sym typeface="Arial" pitchFamily="34" charset="0"/>
              </a:rPr>
              <a:t> m</a:t>
            </a:r>
          </a:p>
        </p:txBody>
      </p:sp>
      <p:sp>
        <p:nvSpPr>
          <p:cNvPr id="28" name="Line Callout 1 27"/>
          <p:cNvSpPr/>
          <p:nvPr/>
        </p:nvSpPr>
        <p:spPr>
          <a:xfrm>
            <a:off x="592138" y="1127125"/>
            <a:ext cx="7920037" cy="558800"/>
          </a:xfrm>
          <a:prstGeom prst="borderCallout1">
            <a:avLst>
              <a:gd name="adj1" fmla="val 99158"/>
              <a:gd name="adj2" fmla="val 3479"/>
              <a:gd name="adj3" fmla="val 384160"/>
              <a:gd name="adj4" fmla="val 3321"/>
            </a:avLst>
          </a:prstGeom>
        </p:spPr>
        <p:style>
          <a:lnRef idx="1">
            <a:schemeClr val="dk1"/>
          </a:lnRef>
          <a:fillRef idx="2">
            <a:schemeClr val="dk1"/>
          </a:fillRef>
          <a:effectRef idx="1">
            <a:schemeClr val="dk1"/>
          </a:effectRef>
          <a:fontRef idx="minor">
            <a:schemeClr val="dk1"/>
          </a:fontRef>
        </p:style>
        <p:txBody>
          <a:bodyPr anchor="ctr"/>
          <a:lstStyle/>
          <a:p>
            <a:pPr eaLnBrk="1" hangingPunct="1">
              <a:spcBef>
                <a:spcPct val="20000"/>
              </a:spcBef>
              <a:defRPr/>
            </a:pPr>
            <a:r>
              <a:rPr lang="en-US" sz="1600" dirty="0">
                <a:latin typeface="Arial" pitchFamily="34" charset="0"/>
              </a:rPr>
              <a:t>Replacement subway fleet (60-foot R211 cars)</a:t>
            </a:r>
          </a:p>
          <a:p>
            <a:pPr eaLnBrk="1" hangingPunct="1">
              <a:spcBef>
                <a:spcPct val="20000"/>
              </a:spcBef>
              <a:defRPr/>
            </a:pPr>
            <a:r>
              <a:rPr lang="en-US" sz="1600" dirty="0">
                <a:latin typeface="Arial" pitchFamily="34" charset="0"/>
              </a:rPr>
              <a:t>Replacement standard, articulated, and express buses</a:t>
            </a:r>
          </a:p>
        </p:txBody>
      </p:sp>
      <p:sp>
        <p:nvSpPr>
          <p:cNvPr id="29" name="Line Callout 1 28"/>
          <p:cNvSpPr/>
          <p:nvPr/>
        </p:nvSpPr>
        <p:spPr>
          <a:xfrm>
            <a:off x="2214563" y="2432050"/>
            <a:ext cx="6297612" cy="866775"/>
          </a:xfrm>
          <a:prstGeom prst="borderCallout1">
            <a:avLst>
              <a:gd name="adj1" fmla="val 100650"/>
              <a:gd name="adj2" fmla="val 3877"/>
              <a:gd name="adj3" fmla="val 158462"/>
              <a:gd name="adj4" fmla="val 3957"/>
            </a:avLst>
          </a:prstGeom>
        </p:spPr>
        <p:style>
          <a:lnRef idx="1">
            <a:schemeClr val="dk1"/>
          </a:lnRef>
          <a:fillRef idx="2">
            <a:schemeClr val="dk1"/>
          </a:fillRef>
          <a:effectRef idx="1">
            <a:schemeClr val="dk1"/>
          </a:effectRef>
          <a:fontRef idx="minor">
            <a:schemeClr val="dk1"/>
          </a:fontRef>
        </p:style>
        <p:txBody>
          <a:bodyPr anchor="ctr"/>
          <a:lstStyle/>
          <a:p>
            <a:pPr eaLnBrk="1" hangingPunct="1">
              <a:spcBef>
                <a:spcPts val="200"/>
              </a:spcBef>
              <a:defRPr/>
            </a:pPr>
            <a:r>
              <a:rPr lang="en-US" sz="1600" dirty="0">
                <a:latin typeface="Arial" pitchFamily="34" charset="0"/>
              </a:rPr>
              <a:t>Station renewals, components, ADA accessibility</a:t>
            </a:r>
          </a:p>
          <a:p>
            <a:pPr eaLnBrk="1" hangingPunct="1">
              <a:spcBef>
                <a:spcPts val="200"/>
              </a:spcBef>
              <a:defRPr/>
            </a:pPr>
            <a:r>
              <a:rPr lang="en-US" sz="1600" dirty="0">
                <a:latin typeface="Arial" pitchFamily="34" charset="0"/>
              </a:rPr>
              <a:t>New fare payment system</a:t>
            </a:r>
          </a:p>
          <a:p>
            <a:pPr eaLnBrk="1" hangingPunct="1">
              <a:spcBef>
                <a:spcPts val="200"/>
              </a:spcBef>
              <a:defRPr/>
            </a:pPr>
            <a:r>
              <a:rPr lang="en-US" sz="1600" dirty="0">
                <a:latin typeface="Arial" pitchFamily="34" charset="0"/>
              </a:rPr>
              <a:t>Grand Central – Lexington and Times Square Shuttle improvements</a:t>
            </a:r>
          </a:p>
        </p:txBody>
      </p:sp>
      <p:sp>
        <p:nvSpPr>
          <p:cNvPr id="30" name="Line Callout 1 29"/>
          <p:cNvSpPr/>
          <p:nvPr/>
        </p:nvSpPr>
        <p:spPr>
          <a:xfrm>
            <a:off x="3773488" y="3921125"/>
            <a:ext cx="3387725" cy="431800"/>
          </a:xfrm>
          <a:prstGeom prst="borderCallout1">
            <a:avLst>
              <a:gd name="adj1" fmla="val 99887"/>
              <a:gd name="adj2" fmla="val 58871"/>
              <a:gd name="adj3" fmla="val 247634"/>
              <a:gd name="adj4" fmla="val 58757"/>
            </a:avLst>
          </a:prstGeom>
        </p:spPr>
        <p:style>
          <a:lnRef idx="1">
            <a:schemeClr val="dk1"/>
          </a:lnRef>
          <a:fillRef idx="2">
            <a:schemeClr val="dk1"/>
          </a:fillRef>
          <a:effectRef idx="1">
            <a:schemeClr val="dk1"/>
          </a:effectRef>
          <a:fontRef idx="minor">
            <a:schemeClr val="dk1"/>
          </a:fontRef>
        </p:style>
        <p:txBody>
          <a:bodyPr anchor="ctr"/>
          <a:lstStyle/>
          <a:p>
            <a:pPr eaLnBrk="1" hangingPunct="1">
              <a:spcBef>
                <a:spcPct val="20000"/>
              </a:spcBef>
              <a:defRPr/>
            </a:pPr>
            <a:r>
              <a:rPr lang="en-US" sz="1600" dirty="0">
                <a:latin typeface="Arial" pitchFamily="34" charset="0"/>
              </a:rPr>
              <a:t>New component repair program</a:t>
            </a:r>
          </a:p>
        </p:txBody>
      </p:sp>
      <p:sp>
        <p:nvSpPr>
          <p:cNvPr id="31" name="Line Callout 1 30"/>
          <p:cNvSpPr/>
          <p:nvPr/>
        </p:nvSpPr>
        <p:spPr>
          <a:xfrm>
            <a:off x="1414463" y="1774825"/>
            <a:ext cx="7097712" cy="558800"/>
          </a:xfrm>
          <a:prstGeom prst="borderCallout1">
            <a:avLst>
              <a:gd name="adj1" fmla="val 99930"/>
              <a:gd name="adj2" fmla="val 3464"/>
              <a:gd name="adj3" fmla="val 333106"/>
              <a:gd name="adj4" fmla="val 3431"/>
            </a:avLst>
          </a:prstGeom>
        </p:spPr>
        <p:style>
          <a:lnRef idx="1">
            <a:schemeClr val="dk1"/>
          </a:lnRef>
          <a:fillRef idx="2">
            <a:schemeClr val="dk1"/>
          </a:fillRef>
          <a:effectRef idx="1">
            <a:schemeClr val="dk1"/>
          </a:effectRef>
          <a:fontRef idx="minor">
            <a:schemeClr val="dk1"/>
          </a:fontRef>
        </p:style>
        <p:txBody>
          <a:bodyPr anchor="ctr"/>
          <a:lstStyle/>
          <a:p>
            <a:pPr eaLnBrk="1" hangingPunct="1">
              <a:spcBef>
                <a:spcPts val="200"/>
              </a:spcBef>
              <a:defRPr/>
            </a:pPr>
            <a:r>
              <a:rPr lang="en-US" sz="1600" dirty="0">
                <a:latin typeface="Arial" pitchFamily="34" charset="0"/>
              </a:rPr>
              <a:t>CBTC: 6</a:t>
            </a:r>
            <a:r>
              <a:rPr lang="en-US" sz="1600" baseline="30000" dirty="0">
                <a:latin typeface="Arial" pitchFamily="34" charset="0"/>
              </a:rPr>
              <a:t>th</a:t>
            </a:r>
            <a:r>
              <a:rPr lang="en-US" sz="1600" dirty="0">
                <a:latin typeface="Arial" pitchFamily="34" charset="0"/>
              </a:rPr>
              <a:t> Ave Line and Queens Blvd Line + 11 </a:t>
            </a:r>
            <a:r>
              <a:rPr lang="en-US" sz="1600" dirty="0" err="1">
                <a:latin typeface="Arial" pitchFamily="34" charset="0"/>
              </a:rPr>
              <a:t>interlockings</a:t>
            </a:r>
            <a:endParaRPr lang="en-US" sz="1600" dirty="0">
              <a:latin typeface="Arial" pitchFamily="34" charset="0"/>
            </a:endParaRPr>
          </a:p>
          <a:p>
            <a:pPr eaLnBrk="1" hangingPunct="1">
              <a:spcBef>
                <a:spcPts val="200"/>
              </a:spcBef>
              <a:defRPr/>
            </a:pPr>
            <a:r>
              <a:rPr lang="en-US" sz="1600" dirty="0">
                <a:latin typeface="Arial" pitchFamily="34" charset="0"/>
              </a:rPr>
              <a:t>B-Division customer information (ISIM-B) + Help Points</a:t>
            </a:r>
            <a:endParaRPr lang="en-US" sz="1600" dirty="0"/>
          </a:p>
        </p:txBody>
      </p:sp>
      <p:sp>
        <p:nvSpPr>
          <p:cNvPr id="32" name="Line Callout 1 31"/>
          <p:cNvSpPr/>
          <p:nvPr/>
        </p:nvSpPr>
        <p:spPr>
          <a:xfrm>
            <a:off x="3473450" y="3386138"/>
            <a:ext cx="5038725" cy="431800"/>
          </a:xfrm>
          <a:prstGeom prst="borderCallout1">
            <a:avLst>
              <a:gd name="adj1" fmla="val 103326"/>
              <a:gd name="adj2" fmla="val 78658"/>
              <a:gd name="adj3" fmla="val 421513"/>
              <a:gd name="adj4" fmla="val 78696"/>
            </a:avLst>
          </a:prstGeom>
        </p:spPr>
        <p:style>
          <a:lnRef idx="1">
            <a:schemeClr val="dk1"/>
          </a:lnRef>
          <a:fillRef idx="2">
            <a:schemeClr val="dk1"/>
          </a:fillRef>
          <a:effectRef idx="1">
            <a:schemeClr val="dk1"/>
          </a:effectRef>
          <a:fontRef idx="minor">
            <a:schemeClr val="dk1"/>
          </a:fontRef>
        </p:style>
        <p:txBody>
          <a:bodyPr anchor="ctr"/>
          <a:lstStyle/>
          <a:p>
            <a:pPr eaLnBrk="1" hangingPunct="1">
              <a:spcBef>
                <a:spcPct val="20000"/>
              </a:spcBef>
              <a:defRPr/>
            </a:pPr>
            <a:r>
              <a:rPr lang="en-US" sz="1600" dirty="0">
                <a:latin typeface="Arial" pitchFamily="34" charset="0"/>
              </a:rPr>
              <a:t>SIR replacement fleet + power upgrade</a:t>
            </a:r>
          </a:p>
        </p:txBody>
      </p:sp>
      <p:sp>
        <p:nvSpPr>
          <p:cNvPr id="22551" name="Slide Number Placeholder 4"/>
          <p:cNvSpPr>
            <a:spLocks noGrp="1"/>
          </p:cNvSpPr>
          <p:nvPr>
            <p:ph type="sldNum" sz="quarter" idx="12"/>
          </p:nvPr>
        </p:nvSpPr>
        <p:spPr bwMode="auto">
          <a:noFill/>
          <a:ln>
            <a:miter lim="800000"/>
            <a:headEnd/>
            <a:tailEnd/>
          </a:ln>
        </p:spPr>
        <p:txBody>
          <a:bodyPr/>
          <a:lstStyle/>
          <a:p>
            <a:fld id="{01452391-A556-4970-AE9E-022EFC619667}" type="slidenum">
              <a:rPr lang="en-US" altLang="en-US"/>
              <a:pPr/>
              <a:t>9</a:t>
            </a:fld>
            <a:endParaRPr lang="en-US" alt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578" name="Object 12" hidden="1"/>
          <p:cNvGraphicFramePr>
            <a:graphicFrameLocks noChangeAspect="1"/>
          </p:cNvGraphicFramePr>
          <p:nvPr/>
        </p:nvGraphicFramePr>
        <p:xfrm>
          <a:off x="1588" y="1588"/>
          <a:ext cx="1587" cy="1587"/>
        </p:xfrm>
        <a:graphic>
          <a:graphicData uri="http://schemas.openxmlformats.org/presentationml/2006/ole">
            <p:oleObj spid="_x0000_s24578" name="think-cell Slide" r:id="rId5" imgW="38100" imgH="38100" progId="TCLayout.ActiveDocument.1">
              <p:embed/>
            </p:oleObj>
          </a:graphicData>
        </a:graphic>
      </p:graphicFrame>
      <p:sp>
        <p:nvSpPr>
          <p:cNvPr id="3" name="Rectangle 2" hidden="1"/>
          <p:cNvSpPr/>
          <p:nvPr>
            <p:custDataLst>
              <p:tags r:id="rId2"/>
            </p:custDataLst>
          </p:nvPr>
        </p:nvSpPr>
        <p:spPr bwMode="auto">
          <a:xfrm>
            <a:off x="0" y="0"/>
            <a:ext cx="158750" cy="158750"/>
          </a:xfrm>
          <a:prstGeom prst="rect">
            <a:avLst/>
          </a:prstGeom>
          <a:gradFill flip="none" rotWithShape="1">
            <a:gsLst>
              <a:gs pos="0">
                <a:schemeClr val="accent1">
                  <a:tint val="100000"/>
                  <a:shade val="100000"/>
                  <a:satMod val="130000"/>
                </a:schemeClr>
              </a:gs>
              <a:gs pos="100000">
                <a:schemeClr val="accent1">
                  <a:tint val="50000"/>
                  <a:shade val="100000"/>
                  <a:satMod val="350000"/>
                </a:schemeClr>
              </a:gs>
            </a:gsLst>
            <a:lin ang="16200000" scaled="0"/>
            <a:tileRect/>
          </a:gradFill>
          <a:effectLst/>
          <a:extLst>
            <a:ext uri="{AF507438-7753-43E0-B8FC-AC1667EBCBE1}">
              <a14:hiddenEffects xmlns:a14="http://schemas.microsoft.com/office/drawing/2010/main" xmlns="">
                <a:effectLst>
                  <a:outerShdw blurRad="40000" dist="23000" dir="5400000" rotWithShape="0">
                    <a:srgbClr val="000000">
                      <a:alpha val="35000"/>
                    </a:srgbClr>
                  </a:outerShdw>
                </a:effectLst>
              </a14:hiddenEffects>
            </a:ext>
          </a:ex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algn="ctr" eaLnBrk="1" hangingPunct="1">
              <a:defRPr/>
            </a:pPr>
            <a:endParaRPr lang="en-US" sz="1600">
              <a:latin typeface="Arial"/>
              <a:cs typeface="Arial"/>
              <a:sym typeface="Arial"/>
            </a:endParaRPr>
          </a:p>
        </p:txBody>
      </p:sp>
      <p:pic>
        <p:nvPicPr>
          <p:cNvPr id="24580" name="Picture 3"/>
          <p:cNvPicPr>
            <a:picLocks noChangeAspect="1" noChangeArrowheads="1"/>
          </p:cNvPicPr>
          <p:nvPr/>
        </p:nvPicPr>
        <p:blipFill>
          <a:blip r:embed="rId6"/>
          <a:srcRect l="12100"/>
          <a:stretch>
            <a:fillRect/>
          </a:stretch>
        </p:blipFill>
        <p:spPr bwMode="auto">
          <a:xfrm>
            <a:off x="3175" y="3175"/>
            <a:ext cx="9140825" cy="6854825"/>
          </a:xfrm>
          <a:prstGeom prst="rect">
            <a:avLst/>
          </a:prstGeom>
          <a:noFill/>
          <a:ln w="9525">
            <a:noFill/>
            <a:miter lim="800000"/>
            <a:headEnd/>
            <a:tailEnd/>
          </a:ln>
        </p:spPr>
      </p:pic>
      <p:sp>
        <p:nvSpPr>
          <p:cNvPr id="24581" name="Slide Number Placeholder 4"/>
          <p:cNvSpPr>
            <a:spLocks noGrp="1"/>
          </p:cNvSpPr>
          <p:nvPr>
            <p:ph type="sldNum" sz="quarter" idx="12"/>
          </p:nvPr>
        </p:nvSpPr>
        <p:spPr bwMode="auto">
          <a:noFill/>
          <a:ln>
            <a:miter lim="800000"/>
            <a:headEnd/>
            <a:tailEnd/>
          </a:ln>
        </p:spPr>
        <p:txBody>
          <a:bodyPr/>
          <a:lstStyle/>
          <a:p>
            <a:fld id="{5AAE8C69-E88E-4EB1-8BC1-24C8F40DFF24}" type="slidenum">
              <a:rPr lang="en-US" altLang="en-US"/>
              <a:pPr/>
              <a:t>10</a:t>
            </a:fld>
            <a:endParaRPr lang="en-US" altLang="en-US"/>
          </a:p>
        </p:txBody>
      </p:sp>
      <p:sp>
        <p:nvSpPr>
          <p:cNvPr id="10" name="Rectangle 9"/>
          <p:cNvSpPr/>
          <p:nvPr/>
        </p:nvSpPr>
        <p:spPr>
          <a:xfrm>
            <a:off x="0" y="234950"/>
            <a:ext cx="9144000" cy="928688"/>
          </a:xfrm>
          <a:prstGeom prst="rect">
            <a:avLst/>
          </a:prstGeom>
          <a:solidFill>
            <a:schemeClr val="bg1">
              <a:lumMod val="95000"/>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24583" name="Title 1"/>
          <p:cNvSpPr>
            <a:spLocks noGrp="1"/>
          </p:cNvSpPr>
          <p:nvPr>
            <p:ph type="body" idx="4294967295"/>
          </p:nvPr>
        </p:nvSpPr>
        <p:spPr>
          <a:xfrm>
            <a:off x="441325" y="296863"/>
            <a:ext cx="8453438" cy="755650"/>
          </a:xfrm>
          <a:noFill/>
        </p:spPr>
        <p:txBody>
          <a:bodyPr anchor="ctr"/>
          <a:lstStyle/>
          <a:p>
            <a:pPr marL="0" indent="0" eaLnBrk="1" hangingPunct="1">
              <a:spcBef>
                <a:spcPct val="0"/>
              </a:spcBef>
              <a:buFontTx/>
              <a:buNone/>
            </a:pPr>
            <a:r>
              <a:rPr lang="en-US" altLang="en-US" b="1" smtClean="0">
                <a:latin typeface="Arial" pitchFamily="34" charset="0"/>
                <a:cs typeface="Arial" pitchFamily="34" charset="0"/>
              </a:rPr>
              <a:t>Long Island Rail Road</a:t>
            </a:r>
          </a:p>
          <a:p>
            <a:pPr marL="0" indent="0" eaLnBrk="1" hangingPunct="1">
              <a:spcBef>
                <a:spcPct val="0"/>
              </a:spcBef>
              <a:buFontTx/>
              <a:buNone/>
            </a:pPr>
            <a:r>
              <a:rPr lang="en-US" altLang="en-US" sz="2000" b="1" i="1" smtClean="0">
                <a:latin typeface="Arial" pitchFamily="34" charset="0"/>
                <a:cs typeface="Arial" pitchFamily="34" charset="0"/>
              </a:rPr>
              <a:t>Atlantic Ave Viaduct</a:t>
            </a:r>
            <a:endParaRPr lang="en-US" altLang="en-US" sz="1200" b="1" i="1" smtClean="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626" name="Object 12" hidden="1"/>
          <p:cNvGraphicFramePr>
            <a:graphicFrameLocks noChangeAspect="1"/>
          </p:cNvGraphicFramePr>
          <p:nvPr/>
        </p:nvGraphicFramePr>
        <p:xfrm>
          <a:off x="1588" y="1588"/>
          <a:ext cx="1587" cy="1587"/>
        </p:xfrm>
        <a:graphic>
          <a:graphicData uri="http://schemas.openxmlformats.org/presentationml/2006/ole">
            <p:oleObj spid="_x0000_s26626" name="think-cell Slide" r:id="rId16" imgW="38100" imgH="38100" progId="TCLayout.ActiveDocument.1">
              <p:embed/>
            </p:oleObj>
          </a:graphicData>
        </a:graphic>
      </p:graphicFrame>
      <p:sp>
        <p:nvSpPr>
          <p:cNvPr id="3" name="Rectangle 2" hidden="1"/>
          <p:cNvSpPr/>
          <p:nvPr>
            <p:custDataLst>
              <p:tags r:id="rId2"/>
            </p:custDataLst>
          </p:nvPr>
        </p:nvSpPr>
        <p:spPr bwMode="auto">
          <a:xfrm>
            <a:off x="0" y="0"/>
            <a:ext cx="158750" cy="158750"/>
          </a:xfrm>
          <a:prstGeom prst="rect">
            <a:avLst/>
          </a:prstGeom>
          <a:gradFill flip="none" rotWithShape="1">
            <a:gsLst>
              <a:gs pos="0">
                <a:schemeClr val="accent1">
                  <a:tint val="100000"/>
                  <a:shade val="100000"/>
                  <a:satMod val="130000"/>
                </a:schemeClr>
              </a:gs>
              <a:gs pos="100000">
                <a:schemeClr val="accent1">
                  <a:tint val="50000"/>
                  <a:shade val="100000"/>
                  <a:satMod val="350000"/>
                </a:schemeClr>
              </a:gs>
            </a:gsLst>
            <a:lin ang="16200000" scaled="0"/>
            <a:tileRect/>
          </a:gradFill>
          <a:effectLst/>
          <a:extLst>
            <a:ext uri="{AF507438-7753-43E0-B8FC-AC1667EBCBE1}">
              <a14:hiddenEffects xmlns:a14="http://schemas.microsoft.com/office/drawing/2010/main" xmlns="">
                <a:effectLst>
                  <a:outerShdw blurRad="40000" dist="23000" dir="5400000" rotWithShape="0">
                    <a:srgbClr val="000000">
                      <a:alpha val="35000"/>
                    </a:srgbClr>
                  </a:outerShdw>
                </a:effectLst>
              </a14:hiddenEffects>
            </a:ext>
          </a:ex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algn="ctr" eaLnBrk="1" hangingPunct="1">
              <a:defRPr/>
            </a:pPr>
            <a:endParaRPr lang="en-US" sz="1600">
              <a:latin typeface="Arial" panose="020B0604020202020204" pitchFamily="34" charset="0"/>
              <a:cs typeface="Arial" panose="020B0604020202020204" pitchFamily="34" charset="0"/>
              <a:sym typeface="Arial" panose="020B0604020202020204" pitchFamily="34" charset="0"/>
            </a:endParaRPr>
          </a:p>
        </p:txBody>
      </p:sp>
      <p:sp>
        <p:nvSpPr>
          <p:cNvPr id="26628" name="Slide Number Placeholder 4"/>
          <p:cNvSpPr>
            <a:spLocks noGrp="1"/>
          </p:cNvSpPr>
          <p:nvPr>
            <p:ph type="sldNum" sz="quarter" idx="12"/>
          </p:nvPr>
        </p:nvSpPr>
        <p:spPr bwMode="auto">
          <a:noFill/>
          <a:ln>
            <a:miter lim="800000"/>
            <a:headEnd/>
            <a:tailEnd/>
          </a:ln>
        </p:spPr>
        <p:txBody>
          <a:bodyPr/>
          <a:lstStyle/>
          <a:p>
            <a:fld id="{4C367F58-60FF-458C-9F45-5943B7B8D454}" type="slidenum">
              <a:rPr lang="en-US" altLang="en-US"/>
              <a:pPr/>
              <a:t>11</a:t>
            </a:fld>
            <a:endParaRPr lang="en-US" altLang="en-US"/>
          </a:p>
        </p:txBody>
      </p:sp>
      <p:sp>
        <p:nvSpPr>
          <p:cNvPr id="26629" name="Title 1"/>
          <p:cNvSpPr>
            <a:spLocks noGrp="1"/>
          </p:cNvSpPr>
          <p:nvPr>
            <p:ph type="body" idx="4294967295"/>
          </p:nvPr>
        </p:nvSpPr>
        <p:spPr>
          <a:xfrm>
            <a:off x="441325" y="296863"/>
            <a:ext cx="8564563" cy="755650"/>
          </a:xfrm>
          <a:noFill/>
        </p:spPr>
        <p:txBody>
          <a:bodyPr anchor="ctr"/>
          <a:lstStyle/>
          <a:p>
            <a:pPr marL="0" indent="0" eaLnBrk="1" hangingPunct="1">
              <a:spcBef>
                <a:spcPct val="0"/>
              </a:spcBef>
              <a:buFontTx/>
              <a:buNone/>
            </a:pPr>
            <a:r>
              <a:rPr lang="en-US" altLang="en-US" b="1" smtClean="0">
                <a:latin typeface="Arial" pitchFamily="34" charset="0"/>
                <a:cs typeface="Arial" pitchFamily="34" charset="0"/>
              </a:rPr>
              <a:t>Long Island Rail Road: $3.1 billion</a:t>
            </a:r>
          </a:p>
        </p:txBody>
      </p:sp>
      <p:graphicFrame>
        <p:nvGraphicFramePr>
          <p:cNvPr id="26630" name="Object 23"/>
          <p:cNvGraphicFramePr>
            <a:graphicFrameLocks/>
          </p:cNvGraphicFramePr>
          <p:nvPr/>
        </p:nvGraphicFramePr>
        <p:xfrm>
          <a:off x="266700" y="3467100"/>
          <a:ext cx="8467725" cy="2419350"/>
        </p:xfrm>
        <a:graphic>
          <a:graphicData uri="http://schemas.openxmlformats.org/presentationml/2006/ole">
            <p:oleObj spid="_x0000_s26630" name="Chart" r:id="rId17" imgW="8467776" imgH="2419485" progId="MSGraph.Chart.8">
              <p:embed followColorScheme="full"/>
            </p:oleObj>
          </a:graphicData>
        </a:graphic>
      </p:graphicFrame>
      <p:sp>
        <p:nvSpPr>
          <p:cNvPr id="9" name="Rectangle 8"/>
          <p:cNvSpPr/>
          <p:nvPr>
            <p:custDataLst>
              <p:tags r:id="rId3"/>
            </p:custDataLst>
          </p:nvPr>
        </p:nvSpPr>
        <p:spPr bwMode="auto">
          <a:xfrm>
            <a:off x="7907338" y="5959475"/>
            <a:ext cx="522287" cy="244475"/>
          </a:xfrm>
          <a:prstGeom prst="rect">
            <a:avLst/>
          </a:prstGeom>
          <a:noFill/>
          <a:ln w="9525" cap="flat" cmpd="sng" algn="ctr">
            <a:noFill/>
            <a:prstDash val="solid"/>
          </a:ln>
          <a:effectLst/>
          <a:extLst>
            <a:ext uri="{909E8E84-426E-40DD-AFC4-6F175D3DCCD1}">
              <a14:hiddenFill xmlns:a14="http://schemas.microsoft.com/office/drawing/2010/main" xmlns="">
                <a:solidFill>
                  <a:schemeClr val="accent1">
                    <a:tint val="100000"/>
                    <a:shade val="100000"/>
                    <a:satMod val="130000"/>
                  </a:schemeClr>
                </a:solidFill>
              </a14:hiddenFill>
            </a:ext>
            <a:ext uri="{91240B29-F687-4F45-9708-019B960494DF}">
              <a14:hiddenLine xmlns:a14="http://schemas.microsoft.com/office/drawing/2010/main" xmlns="" w="9525" cap="flat" cmpd="sng" algn="ctr">
                <a:solidFill>
                  <a:schemeClr val="accent1">
                    <a:shade val="95000"/>
                    <a:satMod val="105000"/>
                  </a:schemeClr>
                </a:solidFill>
                <a:prstDash val="solid"/>
              </a14:hiddenLine>
            </a:ext>
            <a:ext uri="{AF507438-7753-43E0-B8FC-AC1667EBCBE1}">
              <a14:hiddenEffects xmlns:a14="http://schemas.microsoft.com/office/drawing/2010/main" xmlns="">
                <a:effectLst>
                  <a:outerShdw blurRad="40000" dist="23000" dir="5400000" rotWithShape="0">
                    <a:srgbClr val="000000">
                      <a:alpha val="35000"/>
                    </a:srgbClr>
                  </a:outerShdw>
                </a:effectLst>
              </a14:hiddenEffects>
            </a:ext>
          </a:extLst>
        </p:spPr>
        <p:style>
          <a:lnRef idx="1">
            <a:schemeClr val="accent1"/>
          </a:lnRef>
          <a:fillRef idx="3">
            <a:schemeClr val="accent1"/>
          </a:fillRef>
          <a:effectRef idx="2">
            <a:schemeClr val="accent1"/>
          </a:effectRef>
          <a:fontRef idx="minor">
            <a:schemeClr val="lt1"/>
          </a:fontRef>
        </p:style>
        <p:txBody>
          <a:bodyPr lIns="0" tIns="0" rIns="0" bIns="0"/>
          <a:lstStyle/>
          <a:p>
            <a:pPr algn="ctr" eaLnBrk="1" hangingPunct="1">
              <a:defRPr/>
            </a:pPr>
            <a:fld id="{3E0C64B2-66F9-46AF-BCB2-62E9B7FBDFAA}" type="datetime'O''''t''''''''''''''''he''''''''r'''''''''''''''''''''''''''">
              <a:rPr lang="en-US" sz="1600">
                <a:solidFill>
                  <a:schemeClr val="tx1"/>
                </a:solidFill>
                <a:latin typeface="Arial"/>
                <a:cs typeface="Arial"/>
                <a:sym typeface="Arial"/>
              </a:rPr>
              <a:pPr algn="ctr" eaLnBrk="1" hangingPunct="1">
                <a:defRPr/>
              </a:pPr>
              <a:t>Other</a:t>
            </a:fld>
            <a:endParaRPr lang="en-US" sz="1600">
              <a:solidFill>
                <a:schemeClr val="tx1"/>
              </a:solidFill>
              <a:latin typeface="Arial"/>
              <a:cs typeface="Arial"/>
              <a:sym typeface="Arial"/>
            </a:endParaRPr>
          </a:p>
        </p:txBody>
      </p:sp>
      <p:sp>
        <p:nvSpPr>
          <p:cNvPr id="26632" name="Text Placeholder 7"/>
          <p:cNvSpPr>
            <a:spLocks noGrp="1"/>
          </p:cNvSpPr>
          <p:nvPr>
            <p:ph type="body" idx="4294967295"/>
            <p:custDataLst>
              <p:tags r:id="rId4"/>
            </p:custDataLst>
          </p:nvPr>
        </p:nvSpPr>
        <p:spPr bwMode="gray">
          <a:xfrm>
            <a:off x="7800975" y="4892675"/>
            <a:ext cx="735013" cy="244475"/>
          </a:xfrm>
        </p:spPr>
        <p:txBody>
          <a:bodyPr wrap="none" lIns="28575" tIns="0" rIns="28575" bIns="0" anchor="b"/>
          <a:lstStyle/>
          <a:p>
            <a:pPr marL="0" indent="0" algn="ctr">
              <a:spcBef>
                <a:spcPct val="0"/>
              </a:spcBef>
              <a:buFont typeface="Arial" pitchFamily="34" charset="0"/>
              <a:buNone/>
            </a:pPr>
            <a:fld id="{627EC34C-0900-49FC-9FF6-6887DB222BBF}" type="datetime'''''''''''''$''1''6''''''''''''''6'''''''''''">
              <a:rPr lang="en-US" altLang="en-US" sz="1600" smtClean="0">
                <a:latin typeface="Arial" pitchFamily="34" charset="0"/>
                <a:cs typeface="Arial" pitchFamily="34" charset="0"/>
                <a:sym typeface="Arial" pitchFamily="34" charset="0"/>
              </a:rPr>
              <a:pPr marL="0" indent="0" algn="ctr">
                <a:spcBef>
                  <a:spcPct val="0"/>
                </a:spcBef>
                <a:buFont typeface="Arial" pitchFamily="34" charset="0"/>
                <a:buNone/>
              </a:pPr>
              <a:t>$166</a:t>
            </a:fld>
            <a:r>
              <a:rPr lang="en-US" altLang="en-US" sz="1600" smtClean="0">
                <a:latin typeface="Arial" pitchFamily="34" charset="0"/>
                <a:cs typeface="Arial" pitchFamily="34" charset="0"/>
                <a:sym typeface="Arial" pitchFamily="34" charset="0"/>
              </a:rPr>
              <a:t> m</a:t>
            </a:r>
          </a:p>
        </p:txBody>
      </p:sp>
      <p:sp>
        <p:nvSpPr>
          <p:cNvPr id="24" name="Rectangle 23"/>
          <p:cNvSpPr/>
          <p:nvPr>
            <p:custDataLst>
              <p:tags r:id="rId5"/>
            </p:custDataLst>
          </p:nvPr>
        </p:nvSpPr>
        <p:spPr bwMode="auto">
          <a:xfrm>
            <a:off x="6953250" y="5959475"/>
            <a:ext cx="601663" cy="488950"/>
          </a:xfrm>
          <a:prstGeom prst="rect">
            <a:avLst/>
          </a:prstGeom>
          <a:noFill/>
          <a:ln w="9525" cap="flat" cmpd="sng" algn="ctr">
            <a:noFill/>
            <a:prstDash val="solid"/>
          </a:ln>
          <a:effectLst/>
          <a:extLst>
            <a:ext uri="{909E8E84-426E-40DD-AFC4-6F175D3DCCD1}">
              <a14:hiddenFill xmlns:a14="http://schemas.microsoft.com/office/drawing/2010/main" xmlns="">
                <a:solidFill>
                  <a:schemeClr val="accent1">
                    <a:tint val="100000"/>
                    <a:shade val="100000"/>
                    <a:satMod val="130000"/>
                  </a:schemeClr>
                </a:solidFill>
              </a14:hiddenFill>
            </a:ext>
            <a:ext uri="{91240B29-F687-4F45-9708-019B960494DF}">
              <a14:hiddenLine xmlns:a14="http://schemas.microsoft.com/office/drawing/2010/main" xmlns="" w="9525" cap="flat" cmpd="sng" algn="ctr">
                <a:solidFill>
                  <a:schemeClr val="accent1">
                    <a:shade val="95000"/>
                    <a:satMod val="105000"/>
                  </a:schemeClr>
                </a:solidFill>
                <a:prstDash val="solid"/>
              </a14:hiddenLine>
            </a:ext>
            <a:ext uri="{AF507438-7753-43E0-B8FC-AC1667EBCBE1}">
              <a14:hiddenEffects xmlns:a14="http://schemas.microsoft.com/office/drawing/2010/main" xmlns="">
                <a:effectLst>
                  <a:outerShdw blurRad="40000" dist="23000" dir="5400000" rotWithShape="0">
                    <a:srgbClr val="000000">
                      <a:alpha val="35000"/>
                    </a:srgbClr>
                  </a:outerShdw>
                </a:effectLst>
              </a14:hiddenEffects>
            </a:ext>
          </a:extLst>
        </p:spPr>
        <p:style>
          <a:lnRef idx="1">
            <a:schemeClr val="accent1"/>
          </a:lnRef>
          <a:fillRef idx="3">
            <a:schemeClr val="accent1"/>
          </a:fillRef>
          <a:effectRef idx="2">
            <a:schemeClr val="accent1"/>
          </a:effectRef>
          <a:fontRef idx="minor">
            <a:schemeClr val="lt1"/>
          </a:fontRef>
        </p:style>
        <p:txBody>
          <a:bodyPr lIns="0" tIns="0" rIns="0" bIns="0"/>
          <a:lstStyle/>
          <a:p>
            <a:pPr algn="ctr" eaLnBrk="1" hangingPunct="1">
              <a:defRPr/>
            </a:pPr>
            <a:fld id="{DE237D65-A4E2-44EA-AD8F-0CC2DA59C01B}" type="datetime'L''in''e''''''&#10;S''''''''''tru''''''''''''''c''''''''''t.'''">
              <a:rPr lang="en-US" sz="1600">
                <a:solidFill>
                  <a:schemeClr val="tx1"/>
                </a:solidFill>
                <a:latin typeface="Arial"/>
                <a:cs typeface="Arial"/>
                <a:sym typeface="Arial"/>
              </a:rPr>
              <a:pPr algn="ctr" eaLnBrk="1" hangingPunct="1">
                <a:defRPr/>
              </a:pPr>
              <a:t>Line
Struct.</a:t>
            </a:fld>
            <a:endParaRPr lang="en-US" sz="1600">
              <a:solidFill>
                <a:schemeClr val="tx1"/>
              </a:solidFill>
              <a:latin typeface="Arial"/>
              <a:cs typeface="Arial"/>
              <a:sym typeface="Arial"/>
            </a:endParaRPr>
          </a:p>
        </p:txBody>
      </p:sp>
      <p:sp>
        <p:nvSpPr>
          <p:cNvPr id="26634" name="Text Placeholder 37"/>
          <p:cNvSpPr>
            <a:spLocks noGrp="1"/>
          </p:cNvSpPr>
          <p:nvPr>
            <p:ph type="body" idx="4294967295"/>
            <p:custDataLst>
              <p:tags r:id="rId6"/>
            </p:custDataLst>
          </p:nvPr>
        </p:nvSpPr>
        <p:spPr>
          <a:xfrm>
            <a:off x="6016625" y="5959475"/>
            <a:ext cx="644525" cy="488950"/>
          </a:xfrm>
        </p:spPr>
        <p:txBody>
          <a:bodyPr lIns="0" tIns="0" rIns="0" bIns="0"/>
          <a:lstStyle/>
          <a:p>
            <a:pPr marL="0" indent="0" algn="ctr">
              <a:spcBef>
                <a:spcPct val="0"/>
              </a:spcBef>
              <a:buFont typeface="Arial" pitchFamily="34" charset="0"/>
              <a:buNone/>
            </a:pPr>
            <a:fld id="{914AB32D-7785-4BB0-8B2C-C9F014B67563}" type="datetime'S''h''''''''o''p''s/&#10;''''Ya''''''''r''''''''''d''''s'''''''">
              <a:rPr lang="en-US" altLang="en-US" sz="1600" smtClean="0">
                <a:latin typeface="Arial" pitchFamily="34" charset="0"/>
                <a:cs typeface="Arial" pitchFamily="34" charset="0"/>
                <a:sym typeface="Arial" pitchFamily="34" charset="0"/>
              </a:rPr>
              <a:pPr marL="0" indent="0" algn="ctr">
                <a:spcBef>
                  <a:spcPct val="0"/>
                </a:spcBef>
                <a:buFont typeface="Arial" pitchFamily="34" charset="0"/>
                <a:buNone/>
              </a:pPr>
              <a:t>Shops/
Yards</a:t>
            </a:fld>
            <a:endParaRPr lang="en-US" altLang="en-US" sz="1600" smtClean="0">
              <a:latin typeface="Arial" pitchFamily="34" charset="0"/>
              <a:cs typeface="Arial" pitchFamily="34" charset="0"/>
              <a:sym typeface="Arial" pitchFamily="34" charset="0"/>
            </a:endParaRPr>
          </a:p>
        </p:txBody>
      </p:sp>
      <p:sp>
        <p:nvSpPr>
          <p:cNvPr id="26635" name="Text Placeholder 22"/>
          <p:cNvSpPr>
            <a:spLocks noGrp="1"/>
          </p:cNvSpPr>
          <p:nvPr>
            <p:ph type="body" idx="4294967295"/>
            <p:custDataLst>
              <p:tags r:id="rId7"/>
            </p:custDataLst>
          </p:nvPr>
        </p:nvSpPr>
        <p:spPr>
          <a:xfrm>
            <a:off x="5130800" y="5959475"/>
            <a:ext cx="587375" cy="244475"/>
          </a:xfrm>
        </p:spPr>
        <p:txBody>
          <a:bodyPr lIns="0" tIns="0" rIns="0" bIns="0"/>
          <a:lstStyle/>
          <a:p>
            <a:pPr marL="0" indent="0" algn="ctr">
              <a:spcBef>
                <a:spcPct val="0"/>
              </a:spcBef>
              <a:buFont typeface="Arial" pitchFamily="34" charset="0"/>
              <a:buNone/>
            </a:pPr>
            <a:fld id="{2DF9DAAA-77C4-4190-8032-460B12E40BB0}" type="datetime'P''''''''''''o''''''''''''''''''''''''w''''''''''''er'''">
              <a:rPr lang="en-US" altLang="en-US" sz="1600" smtClean="0">
                <a:latin typeface="Arial" pitchFamily="34" charset="0"/>
                <a:cs typeface="Arial" pitchFamily="34" charset="0"/>
                <a:sym typeface="Arial" pitchFamily="34" charset="0"/>
              </a:rPr>
              <a:pPr marL="0" indent="0" algn="ctr">
                <a:spcBef>
                  <a:spcPct val="0"/>
                </a:spcBef>
                <a:buFont typeface="Arial" pitchFamily="34" charset="0"/>
                <a:buNone/>
              </a:pPr>
              <a:t>Power</a:t>
            </a:fld>
            <a:endParaRPr lang="en-US" altLang="en-US" sz="1600" smtClean="0">
              <a:latin typeface="Arial" pitchFamily="34" charset="0"/>
              <a:cs typeface="Arial" pitchFamily="34" charset="0"/>
              <a:sym typeface="Arial" pitchFamily="34" charset="0"/>
            </a:endParaRPr>
          </a:p>
        </p:txBody>
      </p:sp>
      <p:sp>
        <p:nvSpPr>
          <p:cNvPr id="26636" name="Text Placeholder 12"/>
          <p:cNvSpPr>
            <a:spLocks noGrp="1"/>
          </p:cNvSpPr>
          <p:nvPr>
            <p:ph type="body" idx="4294967295"/>
            <p:custDataLst>
              <p:tags r:id="rId8"/>
            </p:custDataLst>
          </p:nvPr>
        </p:nvSpPr>
        <p:spPr>
          <a:xfrm>
            <a:off x="4108450" y="5959475"/>
            <a:ext cx="803275" cy="488950"/>
          </a:xfrm>
        </p:spPr>
        <p:txBody>
          <a:bodyPr lIns="0" tIns="0" rIns="0" bIns="0"/>
          <a:lstStyle/>
          <a:p>
            <a:pPr marL="0" indent="0" algn="ctr">
              <a:spcBef>
                <a:spcPct val="0"/>
              </a:spcBef>
              <a:buFont typeface="Arial" pitchFamily="34" charset="0"/>
              <a:buNone/>
            </a:pPr>
            <a:fld id="{106645BC-31D6-4965-B8EE-A10AC4245DFE}" type="datetime'''''''S''''t''a''''ti''on''''''s/&#10;''''P''arki''''n''''''g'">
              <a:rPr lang="en-US" altLang="en-US" sz="1600" smtClean="0">
                <a:latin typeface="Arial" pitchFamily="34" charset="0"/>
                <a:cs typeface="Arial" pitchFamily="34" charset="0"/>
                <a:sym typeface="Arial" pitchFamily="34" charset="0"/>
              </a:rPr>
              <a:pPr marL="0" indent="0" algn="ctr">
                <a:spcBef>
                  <a:spcPct val="0"/>
                </a:spcBef>
                <a:buFont typeface="Arial" pitchFamily="34" charset="0"/>
                <a:buNone/>
              </a:pPr>
              <a:t>Stations/
Parking</a:t>
            </a:fld>
            <a:endParaRPr lang="en-US" altLang="en-US" sz="1600" smtClean="0">
              <a:latin typeface="Arial" pitchFamily="34" charset="0"/>
              <a:cs typeface="Arial" pitchFamily="34" charset="0"/>
              <a:sym typeface="Arial" pitchFamily="34" charset="0"/>
            </a:endParaRPr>
          </a:p>
        </p:txBody>
      </p:sp>
      <p:sp>
        <p:nvSpPr>
          <p:cNvPr id="26637" name="Text Placeholder 20"/>
          <p:cNvSpPr>
            <a:spLocks noGrp="1"/>
          </p:cNvSpPr>
          <p:nvPr>
            <p:ph type="body" idx="4294967295"/>
            <p:custDataLst>
              <p:tags r:id="rId9"/>
            </p:custDataLst>
          </p:nvPr>
        </p:nvSpPr>
        <p:spPr>
          <a:xfrm>
            <a:off x="3340100" y="5959475"/>
            <a:ext cx="512763" cy="488950"/>
          </a:xfrm>
        </p:spPr>
        <p:txBody>
          <a:bodyPr lIns="0" tIns="0" rIns="0" bIns="0"/>
          <a:lstStyle/>
          <a:p>
            <a:pPr marL="0" indent="0" algn="ctr">
              <a:spcBef>
                <a:spcPct val="0"/>
              </a:spcBef>
              <a:buFont typeface="Arial" pitchFamily="34" charset="0"/>
              <a:buNone/>
            </a:pPr>
            <a:fld id="{0CBF34F3-1730-412C-BB22-EC6B7657C236}" type="datetime'''Tra''c''''''''''k ''''S''''''''''G''''''''''''''R'''''">
              <a:rPr lang="en-US" altLang="en-US" sz="1600" smtClean="0">
                <a:latin typeface="Arial" pitchFamily="34" charset="0"/>
                <a:cs typeface="Arial" pitchFamily="34" charset="0"/>
                <a:sym typeface="Arial" pitchFamily="34" charset="0"/>
              </a:rPr>
              <a:pPr marL="0" indent="0" algn="ctr">
                <a:spcBef>
                  <a:spcPct val="0"/>
                </a:spcBef>
                <a:buFont typeface="Arial" pitchFamily="34" charset="0"/>
                <a:buNone/>
              </a:pPr>
              <a:t>Track SGR</a:t>
            </a:fld>
            <a:endParaRPr lang="en-US" altLang="en-US" sz="1600" smtClean="0">
              <a:latin typeface="Arial" pitchFamily="34" charset="0"/>
              <a:cs typeface="Arial" pitchFamily="34" charset="0"/>
              <a:sym typeface="Arial" pitchFamily="34" charset="0"/>
            </a:endParaRPr>
          </a:p>
        </p:txBody>
      </p:sp>
      <p:sp>
        <p:nvSpPr>
          <p:cNvPr id="26638" name="Text Placeholder 13"/>
          <p:cNvSpPr>
            <a:spLocks noGrp="1"/>
          </p:cNvSpPr>
          <p:nvPr>
            <p:ph type="body" idx="4294967295"/>
            <p:custDataLst>
              <p:tags r:id="rId10"/>
            </p:custDataLst>
          </p:nvPr>
        </p:nvSpPr>
        <p:spPr>
          <a:xfrm>
            <a:off x="2314575" y="5959475"/>
            <a:ext cx="733425" cy="488950"/>
          </a:xfrm>
        </p:spPr>
        <p:txBody>
          <a:bodyPr lIns="0" tIns="0" rIns="0" bIns="0"/>
          <a:lstStyle/>
          <a:p>
            <a:pPr marL="0" indent="0" algn="ctr">
              <a:spcBef>
                <a:spcPct val="0"/>
              </a:spcBef>
              <a:buFont typeface="Arial" pitchFamily="34" charset="0"/>
              <a:buNone/>
            </a:pPr>
            <a:fld id="{197EC477-39AB-4BF0-8635-90EF5641E4D5}" type="datetime'''''''S''''i''g''''''n''als''''''/&#10;''''''''C''o''m''''ms'''''">
              <a:rPr lang="en-US" altLang="en-US" sz="1600" smtClean="0">
                <a:latin typeface="Arial" pitchFamily="34" charset="0"/>
                <a:cs typeface="Arial" pitchFamily="34" charset="0"/>
                <a:sym typeface="Arial" pitchFamily="34" charset="0"/>
              </a:rPr>
              <a:pPr marL="0" indent="0" algn="ctr">
                <a:spcBef>
                  <a:spcPct val="0"/>
                </a:spcBef>
                <a:buFont typeface="Arial" pitchFamily="34" charset="0"/>
                <a:buNone/>
              </a:pPr>
              <a:t>Signals/
Comms</a:t>
            </a:fld>
            <a:endParaRPr lang="en-US" altLang="en-US" sz="1600" smtClean="0">
              <a:latin typeface="Arial" pitchFamily="34" charset="0"/>
              <a:cs typeface="Arial" pitchFamily="34" charset="0"/>
              <a:sym typeface="Arial" pitchFamily="34" charset="0"/>
            </a:endParaRPr>
          </a:p>
        </p:txBody>
      </p:sp>
      <p:sp>
        <p:nvSpPr>
          <p:cNvPr id="26639" name="Text Placeholder 11"/>
          <p:cNvSpPr>
            <a:spLocks noGrp="1"/>
          </p:cNvSpPr>
          <p:nvPr>
            <p:ph type="body" idx="4294967295"/>
            <p:custDataLst>
              <p:tags r:id="rId11"/>
            </p:custDataLst>
          </p:nvPr>
        </p:nvSpPr>
        <p:spPr>
          <a:xfrm>
            <a:off x="1452563" y="5959475"/>
            <a:ext cx="630237" cy="488950"/>
          </a:xfrm>
        </p:spPr>
        <p:txBody>
          <a:bodyPr lIns="0" tIns="0" rIns="0" bIns="0"/>
          <a:lstStyle/>
          <a:p>
            <a:pPr marL="0" indent="0" algn="ctr">
              <a:spcBef>
                <a:spcPct val="0"/>
              </a:spcBef>
              <a:buFont typeface="Arial" pitchFamily="34" charset="0"/>
              <a:buNone/>
            </a:pPr>
            <a:fld id="{A713A85D-A741-409C-9F72-A8A5FA6ADF14}" type="datetime'''''R''''''''''''''olli''''ng''&#10;''''''S''''toc''''''''''k'">
              <a:rPr lang="en-US" altLang="en-US" sz="1600" smtClean="0">
                <a:latin typeface="Arial" pitchFamily="34" charset="0"/>
                <a:cs typeface="Arial" pitchFamily="34" charset="0"/>
                <a:sym typeface="Arial" pitchFamily="34" charset="0"/>
              </a:rPr>
              <a:pPr marL="0" indent="0" algn="ctr">
                <a:spcBef>
                  <a:spcPct val="0"/>
                </a:spcBef>
                <a:buFont typeface="Arial" pitchFamily="34" charset="0"/>
                <a:buNone/>
              </a:pPr>
              <a:t>Rolling
Stock</a:t>
            </a:fld>
            <a:endParaRPr lang="en-US" altLang="en-US" sz="1600" smtClean="0">
              <a:latin typeface="Arial" pitchFamily="34" charset="0"/>
              <a:cs typeface="Arial" pitchFamily="34" charset="0"/>
              <a:sym typeface="Arial" pitchFamily="34" charset="0"/>
            </a:endParaRPr>
          </a:p>
        </p:txBody>
      </p:sp>
      <p:sp>
        <p:nvSpPr>
          <p:cNvPr id="26640" name="Text Placeholder 10"/>
          <p:cNvSpPr>
            <a:spLocks noGrp="1"/>
          </p:cNvSpPr>
          <p:nvPr>
            <p:ph type="body" idx="4294967295"/>
            <p:custDataLst>
              <p:tags r:id="rId12"/>
            </p:custDataLst>
          </p:nvPr>
        </p:nvSpPr>
        <p:spPr>
          <a:xfrm>
            <a:off x="452438" y="5959475"/>
            <a:ext cx="801687" cy="488950"/>
          </a:xfrm>
        </p:spPr>
        <p:txBody>
          <a:bodyPr lIns="0" tIns="0" rIns="0" bIns="0"/>
          <a:lstStyle/>
          <a:p>
            <a:pPr marL="0" indent="0" algn="ctr">
              <a:spcBef>
                <a:spcPct val="0"/>
              </a:spcBef>
              <a:buFont typeface="Arial" pitchFamily="34" charset="0"/>
              <a:buNone/>
            </a:pPr>
            <a:fld id="{D108BF1B-C2BA-4B36-ABC5-D7B7C2403006}" type="datetime'''''''Tr''ack'''''''''''' ''''''C''ap''aci''ty'''''">
              <a:rPr lang="en-US" altLang="en-US" sz="1600" smtClean="0">
                <a:latin typeface="Arial" pitchFamily="34" charset="0"/>
                <a:cs typeface="Arial" pitchFamily="34" charset="0"/>
                <a:sym typeface="Arial" pitchFamily="34" charset="0"/>
              </a:rPr>
              <a:pPr marL="0" indent="0" algn="ctr">
                <a:spcBef>
                  <a:spcPct val="0"/>
                </a:spcBef>
                <a:buFont typeface="Arial" pitchFamily="34" charset="0"/>
                <a:buNone/>
              </a:pPr>
              <a:t>Track Capacity</a:t>
            </a:fld>
            <a:endParaRPr lang="en-US" altLang="en-US" sz="1600" smtClean="0">
              <a:latin typeface="Arial" pitchFamily="34" charset="0"/>
              <a:cs typeface="Arial" pitchFamily="34" charset="0"/>
              <a:sym typeface="Arial" pitchFamily="34" charset="0"/>
            </a:endParaRPr>
          </a:p>
        </p:txBody>
      </p:sp>
      <p:sp>
        <p:nvSpPr>
          <p:cNvPr id="26641" name="Text Placeholder 6"/>
          <p:cNvSpPr>
            <a:spLocks noGrp="1"/>
          </p:cNvSpPr>
          <p:nvPr>
            <p:ph type="body" idx="4294967295"/>
            <p:custDataLst>
              <p:tags r:id="rId13"/>
            </p:custDataLst>
          </p:nvPr>
        </p:nvSpPr>
        <p:spPr bwMode="gray">
          <a:xfrm>
            <a:off x="485775" y="3330575"/>
            <a:ext cx="735013" cy="244475"/>
          </a:xfrm>
        </p:spPr>
        <p:txBody>
          <a:bodyPr wrap="none" lIns="28575" tIns="0" rIns="28575" bIns="0" anchor="b"/>
          <a:lstStyle/>
          <a:p>
            <a:pPr marL="0" indent="0" algn="ctr">
              <a:spcBef>
                <a:spcPct val="0"/>
              </a:spcBef>
              <a:buFont typeface="Arial" pitchFamily="34" charset="0"/>
              <a:buNone/>
            </a:pPr>
            <a:fld id="{C1A40889-C535-4878-9A63-C3C31EAE7CC5}" type="datetime'''''''$''''''''''''''''''''''5''''''''''''''9''''''''5'">
              <a:rPr lang="en-US" altLang="en-US" sz="1600" smtClean="0">
                <a:latin typeface="Arial" pitchFamily="34" charset="0"/>
                <a:cs typeface="Arial" pitchFamily="34" charset="0"/>
              </a:rPr>
              <a:pPr marL="0" indent="0" algn="ctr">
                <a:spcBef>
                  <a:spcPct val="0"/>
                </a:spcBef>
                <a:buFont typeface="Arial" pitchFamily="34" charset="0"/>
                <a:buNone/>
              </a:pPr>
              <a:t>$595</a:t>
            </a:fld>
            <a:r>
              <a:rPr lang="en-US" altLang="en-US" sz="1600" smtClean="0">
                <a:latin typeface="Arial" pitchFamily="34" charset="0"/>
                <a:cs typeface="Arial" pitchFamily="34" charset="0"/>
              </a:rPr>
              <a:t> m</a:t>
            </a:r>
            <a:endParaRPr lang="en-US" altLang="en-US" sz="1600" smtClean="0">
              <a:latin typeface="Arial" pitchFamily="34" charset="0"/>
              <a:cs typeface="Arial" pitchFamily="34" charset="0"/>
              <a:sym typeface="Arial" pitchFamily="34" charset="0"/>
            </a:endParaRPr>
          </a:p>
        </p:txBody>
      </p:sp>
      <p:sp>
        <p:nvSpPr>
          <p:cNvPr id="27" name="Line Callout 1 26"/>
          <p:cNvSpPr/>
          <p:nvPr/>
        </p:nvSpPr>
        <p:spPr>
          <a:xfrm>
            <a:off x="2406650" y="2243138"/>
            <a:ext cx="6105525" cy="431800"/>
          </a:xfrm>
          <a:prstGeom prst="borderCallout1">
            <a:avLst>
              <a:gd name="adj1" fmla="val 99973"/>
              <a:gd name="adj2" fmla="val 4144"/>
              <a:gd name="adj3" fmla="val 372118"/>
              <a:gd name="adj4" fmla="val 4145"/>
            </a:avLst>
          </a:prstGeom>
        </p:spPr>
        <p:style>
          <a:lnRef idx="1">
            <a:schemeClr val="dk1"/>
          </a:lnRef>
          <a:fillRef idx="2">
            <a:schemeClr val="dk1"/>
          </a:fillRef>
          <a:effectRef idx="1">
            <a:schemeClr val="dk1"/>
          </a:effectRef>
          <a:fontRef idx="minor">
            <a:schemeClr val="dk1"/>
          </a:fontRef>
        </p:style>
        <p:txBody>
          <a:bodyPr anchor="ctr"/>
          <a:lstStyle/>
          <a:p>
            <a:pPr eaLnBrk="1" hangingPunct="1">
              <a:spcBef>
                <a:spcPct val="20000"/>
              </a:spcBef>
              <a:defRPr/>
            </a:pPr>
            <a:r>
              <a:rPr lang="en-US" sz="1600" dirty="0">
                <a:latin typeface="Arial" pitchFamily="34" charset="0"/>
              </a:rPr>
              <a:t>Positive Train Control (PTC) + signal component renewals</a:t>
            </a:r>
          </a:p>
        </p:txBody>
      </p:sp>
      <p:sp>
        <p:nvSpPr>
          <p:cNvPr id="28" name="Line Callout 1 27"/>
          <p:cNvSpPr/>
          <p:nvPr/>
        </p:nvSpPr>
        <p:spPr>
          <a:xfrm>
            <a:off x="592138" y="1068388"/>
            <a:ext cx="7920037" cy="558800"/>
          </a:xfrm>
          <a:prstGeom prst="borderCallout1">
            <a:avLst>
              <a:gd name="adj1" fmla="val 99158"/>
              <a:gd name="adj2" fmla="val 3479"/>
              <a:gd name="adj3" fmla="val 391143"/>
              <a:gd name="adj4" fmla="val 3321"/>
            </a:avLst>
          </a:prstGeom>
        </p:spPr>
        <p:style>
          <a:lnRef idx="1">
            <a:schemeClr val="dk1"/>
          </a:lnRef>
          <a:fillRef idx="2">
            <a:schemeClr val="dk1"/>
          </a:fillRef>
          <a:effectRef idx="1">
            <a:schemeClr val="dk1"/>
          </a:effectRef>
          <a:fontRef idx="minor">
            <a:schemeClr val="dk1"/>
          </a:fontRef>
        </p:style>
        <p:txBody>
          <a:bodyPr anchor="ctr"/>
          <a:lstStyle/>
          <a:p>
            <a:pPr eaLnBrk="1" hangingPunct="1">
              <a:spcBef>
                <a:spcPts val="200"/>
              </a:spcBef>
              <a:defRPr/>
            </a:pPr>
            <a:r>
              <a:rPr lang="en-US" sz="1600" dirty="0">
                <a:latin typeface="Arial" pitchFamily="34" charset="0"/>
              </a:rPr>
              <a:t>Jamaica Capacity Improvements Phase 2</a:t>
            </a:r>
          </a:p>
          <a:p>
            <a:pPr eaLnBrk="1" hangingPunct="1">
              <a:spcBef>
                <a:spcPts val="200"/>
              </a:spcBef>
              <a:defRPr/>
            </a:pPr>
            <a:r>
              <a:rPr lang="en-US" sz="1600" dirty="0">
                <a:latin typeface="Arial" pitchFamily="34" charset="0"/>
              </a:rPr>
              <a:t>Main Line Double Track Phase 2</a:t>
            </a:r>
            <a:endParaRPr lang="en-US" sz="1600" dirty="0"/>
          </a:p>
        </p:txBody>
      </p:sp>
      <p:sp>
        <p:nvSpPr>
          <p:cNvPr id="29" name="Line Callout 1 28"/>
          <p:cNvSpPr/>
          <p:nvPr/>
        </p:nvSpPr>
        <p:spPr>
          <a:xfrm>
            <a:off x="3306763" y="2774950"/>
            <a:ext cx="5205412" cy="866775"/>
          </a:xfrm>
          <a:prstGeom prst="borderCallout1">
            <a:avLst>
              <a:gd name="adj1" fmla="val 100042"/>
              <a:gd name="adj2" fmla="val 23552"/>
              <a:gd name="adj3" fmla="val 149217"/>
              <a:gd name="adj4" fmla="val 23648"/>
            </a:avLst>
          </a:prstGeom>
        </p:spPr>
        <p:style>
          <a:lnRef idx="1">
            <a:schemeClr val="dk1"/>
          </a:lnRef>
          <a:fillRef idx="2">
            <a:schemeClr val="dk1"/>
          </a:fillRef>
          <a:effectRef idx="1">
            <a:schemeClr val="dk1"/>
          </a:effectRef>
          <a:fontRef idx="minor">
            <a:schemeClr val="dk1"/>
          </a:fontRef>
        </p:style>
        <p:txBody>
          <a:bodyPr anchor="ctr"/>
          <a:lstStyle/>
          <a:p>
            <a:pPr eaLnBrk="1" hangingPunct="1">
              <a:spcBef>
                <a:spcPts val="200"/>
              </a:spcBef>
              <a:defRPr/>
            </a:pPr>
            <a:r>
              <a:rPr lang="en-US" sz="1600" dirty="0">
                <a:latin typeface="Arial" pitchFamily="34" charset="0"/>
              </a:rPr>
              <a:t>New Elmhurst station</a:t>
            </a:r>
          </a:p>
          <a:p>
            <a:pPr eaLnBrk="1" hangingPunct="1">
              <a:spcBef>
                <a:spcPts val="200"/>
              </a:spcBef>
              <a:defRPr/>
            </a:pPr>
            <a:r>
              <a:rPr lang="en-US" sz="1600" dirty="0">
                <a:latin typeface="Arial" pitchFamily="34" charset="0"/>
              </a:rPr>
              <a:t>Station rehabs at </a:t>
            </a:r>
            <a:r>
              <a:rPr lang="en-US" sz="1600" dirty="0" err="1">
                <a:latin typeface="Arial" pitchFamily="34" charset="0"/>
              </a:rPr>
              <a:t>Nostrand</a:t>
            </a:r>
            <a:r>
              <a:rPr lang="en-US" sz="1600" dirty="0">
                <a:latin typeface="Arial" pitchFamily="34" charset="0"/>
              </a:rPr>
              <a:t> Av and </a:t>
            </a:r>
            <a:r>
              <a:rPr lang="en-US" sz="1600" dirty="0" err="1">
                <a:latin typeface="Arial" pitchFamily="34" charset="0"/>
              </a:rPr>
              <a:t>Hunterspoint</a:t>
            </a:r>
            <a:r>
              <a:rPr lang="en-US" sz="1600" dirty="0">
                <a:latin typeface="Arial" pitchFamily="34" charset="0"/>
              </a:rPr>
              <a:t> Av</a:t>
            </a:r>
          </a:p>
          <a:p>
            <a:pPr eaLnBrk="1" hangingPunct="1">
              <a:spcBef>
                <a:spcPts val="200"/>
              </a:spcBef>
              <a:defRPr/>
            </a:pPr>
            <a:r>
              <a:rPr lang="en-US" sz="1600" dirty="0">
                <a:latin typeface="Arial" pitchFamily="34" charset="0"/>
              </a:rPr>
              <a:t>Priority station improvements, including Penn Station</a:t>
            </a:r>
          </a:p>
        </p:txBody>
      </p:sp>
      <p:sp>
        <p:nvSpPr>
          <p:cNvPr id="31" name="Line Callout 1 30"/>
          <p:cNvSpPr/>
          <p:nvPr/>
        </p:nvSpPr>
        <p:spPr>
          <a:xfrm>
            <a:off x="1452563" y="1717675"/>
            <a:ext cx="7059612" cy="431800"/>
          </a:xfrm>
          <a:prstGeom prst="borderCallout1">
            <a:avLst>
              <a:gd name="adj1" fmla="val 99930"/>
              <a:gd name="adj2" fmla="val 4251"/>
              <a:gd name="adj3" fmla="val 470723"/>
              <a:gd name="adj4" fmla="val 4114"/>
            </a:avLst>
          </a:prstGeom>
        </p:spPr>
        <p:style>
          <a:lnRef idx="1">
            <a:schemeClr val="dk1"/>
          </a:lnRef>
          <a:fillRef idx="2">
            <a:schemeClr val="dk1"/>
          </a:fillRef>
          <a:effectRef idx="1">
            <a:schemeClr val="dk1"/>
          </a:effectRef>
          <a:fontRef idx="minor">
            <a:schemeClr val="dk1"/>
          </a:fontRef>
        </p:style>
        <p:txBody>
          <a:bodyPr anchor="ctr"/>
          <a:lstStyle/>
          <a:p>
            <a:pPr eaLnBrk="1" hangingPunct="1">
              <a:spcBef>
                <a:spcPts val="200"/>
              </a:spcBef>
              <a:defRPr/>
            </a:pPr>
            <a:r>
              <a:rPr lang="en-US" sz="1600" dirty="0">
                <a:latin typeface="Arial" pitchFamily="34" charset="0"/>
              </a:rPr>
              <a:t>M-9 fleet procurement</a:t>
            </a:r>
            <a:endParaRPr lang="en-US" sz="1600" dirty="0"/>
          </a:p>
        </p:txBody>
      </p:sp>
      <p:sp>
        <p:nvSpPr>
          <p:cNvPr id="30" name="Line Callout 1 29"/>
          <p:cNvSpPr/>
          <p:nvPr/>
        </p:nvSpPr>
        <p:spPr>
          <a:xfrm>
            <a:off x="6553200" y="4276725"/>
            <a:ext cx="1958975" cy="431800"/>
          </a:xfrm>
          <a:prstGeom prst="borderCallout1">
            <a:avLst>
              <a:gd name="adj1" fmla="val 101042"/>
              <a:gd name="adj2" fmla="val 35792"/>
              <a:gd name="adj3" fmla="val 130745"/>
              <a:gd name="adj4" fmla="val 35948"/>
            </a:avLst>
          </a:prstGeom>
        </p:spPr>
        <p:style>
          <a:lnRef idx="1">
            <a:schemeClr val="dk1"/>
          </a:lnRef>
          <a:fillRef idx="2">
            <a:schemeClr val="dk1"/>
          </a:fillRef>
          <a:effectRef idx="1">
            <a:schemeClr val="dk1"/>
          </a:effectRef>
          <a:fontRef idx="minor">
            <a:schemeClr val="dk1"/>
          </a:fontRef>
        </p:style>
        <p:txBody>
          <a:bodyPr anchor="ctr"/>
          <a:lstStyle/>
          <a:p>
            <a:pPr eaLnBrk="1" hangingPunct="1">
              <a:spcBef>
                <a:spcPct val="20000"/>
              </a:spcBef>
              <a:defRPr/>
            </a:pPr>
            <a:r>
              <a:rPr lang="en-US" sz="1600" dirty="0">
                <a:latin typeface="Arial" pitchFamily="34" charset="0"/>
              </a:rPr>
              <a:t>Component repairs</a:t>
            </a:r>
          </a:p>
        </p:txBody>
      </p:sp>
      <p:sp>
        <p:nvSpPr>
          <p:cNvPr id="23" name="Line Callout 1 22"/>
          <p:cNvSpPr/>
          <p:nvPr/>
        </p:nvSpPr>
        <p:spPr>
          <a:xfrm>
            <a:off x="4983163" y="3746500"/>
            <a:ext cx="3529012" cy="431800"/>
          </a:xfrm>
          <a:prstGeom prst="borderCallout1">
            <a:avLst>
              <a:gd name="adj1" fmla="val 100220"/>
              <a:gd name="adj2" fmla="val 38685"/>
              <a:gd name="adj3" fmla="val 246090"/>
              <a:gd name="adj4" fmla="val 38540"/>
            </a:avLst>
          </a:prstGeom>
        </p:spPr>
        <p:style>
          <a:lnRef idx="1">
            <a:schemeClr val="dk1"/>
          </a:lnRef>
          <a:fillRef idx="2">
            <a:schemeClr val="dk1"/>
          </a:fillRef>
          <a:effectRef idx="1">
            <a:schemeClr val="dk1"/>
          </a:effectRef>
          <a:fontRef idx="minor">
            <a:schemeClr val="dk1"/>
          </a:fontRef>
        </p:style>
        <p:txBody>
          <a:bodyPr anchor="ctr"/>
          <a:lstStyle/>
          <a:p>
            <a:pPr eaLnBrk="1" hangingPunct="1">
              <a:spcBef>
                <a:spcPct val="20000"/>
              </a:spcBef>
              <a:defRPr/>
            </a:pPr>
            <a:r>
              <a:rPr lang="en-US" sz="1600" dirty="0">
                <a:latin typeface="Arial" pitchFamily="34" charset="0"/>
              </a:rPr>
              <a:t>Begin Huntington/Port Jefferson Yard</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8674" name="Object 12" hidden="1"/>
          <p:cNvGraphicFramePr>
            <a:graphicFrameLocks noChangeAspect="1"/>
          </p:cNvGraphicFramePr>
          <p:nvPr/>
        </p:nvGraphicFramePr>
        <p:xfrm>
          <a:off x="1588" y="1588"/>
          <a:ext cx="1587" cy="1587"/>
        </p:xfrm>
        <a:graphic>
          <a:graphicData uri="http://schemas.openxmlformats.org/presentationml/2006/ole">
            <p:oleObj spid="_x0000_s28674" name="think-cell Slide" r:id="rId5" imgW="38100" imgH="38100" progId="TCLayout.ActiveDocument.1">
              <p:embed/>
            </p:oleObj>
          </a:graphicData>
        </a:graphic>
      </p:graphicFrame>
      <p:sp>
        <p:nvSpPr>
          <p:cNvPr id="3" name="Rectangle 2" hidden="1"/>
          <p:cNvSpPr/>
          <p:nvPr>
            <p:custDataLst>
              <p:tags r:id="rId2"/>
            </p:custDataLst>
          </p:nvPr>
        </p:nvSpPr>
        <p:spPr bwMode="auto">
          <a:xfrm>
            <a:off x="0" y="0"/>
            <a:ext cx="158750" cy="158750"/>
          </a:xfrm>
          <a:prstGeom prst="rect">
            <a:avLst/>
          </a:prstGeom>
          <a:gradFill flip="none" rotWithShape="1">
            <a:gsLst>
              <a:gs pos="0">
                <a:schemeClr val="accent1">
                  <a:tint val="100000"/>
                  <a:shade val="100000"/>
                  <a:satMod val="130000"/>
                </a:schemeClr>
              </a:gs>
              <a:gs pos="100000">
                <a:schemeClr val="accent1">
                  <a:tint val="50000"/>
                  <a:shade val="100000"/>
                  <a:satMod val="350000"/>
                </a:schemeClr>
              </a:gs>
            </a:gsLst>
            <a:lin ang="16200000" scaled="0"/>
            <a:tileRect/>
          </a:gradFill>
          <a:effectLst/>
          <a:extLst>
            <a:ext uri="{AF507438-7753-43E0-B8FC-AC1667EBCBE1}">
              <a14:hiddenEffects xmlns:a14="http://schemas.microsoft.com/office/drawing/2010/main" xmlns="">
                <a:effectLst>
                  <a:outerShdw blurRad="40000" dist="23000" dir="5400000" rotWithShape="0">
                    <a:srgbClr val="000000">
                      <a:alpha val="35000"/>
                    </a:srgbClr>
                  </a:outerShdw>
                </a:effectLst>
              </a14:hiddenEffects>
            </a:ext>
          </a:ex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algn="ctr" eaLnBrk="1" hangingPunct="1">
              <a:defRPr/>
            </a:pPr>
            <a:endParaRPr lang="en-US" sz="1600">
              <a:latin typeface="Arial"/>
              <a:cs typeface="Arial"/>
              <a:sym typeface="Arial"/>
            </a:endParaRPr>
          </a:p>
        </p:txBody>
      </p:sp>
      <p:pic>
        <p:nvPicPr>
          <p:cNvPr id="28676" name="Picture 10"/>
          <p:cNvPicPr>
            <a:picLocks noChangeAspect="1" noChangeArrowheads="1"/>
          </p:cNvPicPr>
          <p:nvPr/>
        </p:nvPicPr>
        <p:blipFill>
          <a:blip r:embed="rId6"/>
          <a:srcRect l="10925"/>
          <a:stretch>
            <a:fillRect/>
          </a:stretch>
        </p:blipFill>
        <p:spPr bwMode="auto">
          <a:xfrm>
            <a:off x="0" y="3175"/>
            <a:ext cx="9140825" cy="6854825"/>
          </a:xfrm>
          <a:prstGeom prst="rect">
            <a:avLst/>
          </a:prstGeom>
          <a:noFill/>
          <a:ln w="9525">
            <a:noFill/>
            <a:miter lim="800000"/>
            <a:headEnd/>
            <a:tailEnd/>
          </a:ln>
          <a:effectLst/>
        </p:spPr>
      </p:pic>
      <p:sp>
        <p:nvSpPr>
          <p:cNvPr id="28677" name="Slide Number Placeholder 4"/>
          <p:cNvSpPr>
            <a:spLocks noGrp="1"/>
          </p:cNvSpPr>
          <p:nvPr>
            <p:ph type="sldNum" sz="quarter" idx="12"/>
          </p:nvPr>
        </p:nvSpPr>
        <p:spPr bwMode="auto">
          <a:noFill/>
          <a:ln>
            <a:miter lim="800000"/>
            <a:headEnd/>
            <a:tailEnd/>
          </a:ln>
        </p:spPr>
        <p:txBody>
          <a:bodyPr/>
          <a:lstStyle/>
          <a:p>
            <a:fld id="{6D2707CC-D044-4AE1-B3A9-9B70BA15E903}" type="slidenum">
              <a:rPr lang="en-US" altLang="en-US"/>
              <a:pPr/>
              <a:t>12</a:t>
            </a:fld>
            <a:endParaRPr lang="en-US" altLang="en-US"/>
          </a:p>
        </p:txBody>
      </p:sp>
      <p:sp>
        <p:nvSpPr>
          <p:cNvPr id="8" name="Rectangle 7"/>
          <p:cNvSpPr/>
          <p:nvPr/>
        </p:nvSpPr>
        <p:spPr>
          <a:xfrm>
            <a:off x="0" y="5511800"/>
            <a:ext cx="9144000" cy="927100"/>
          </a:xfrm>
          <a:prstGeom prst="rect">
            <a:avLst/>
          </a:prstGeom>
          <a:solidFill>
            <a:schemeClr val="bg1">
              <a:lumMod val="95000"/>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28679" name="Title 1"/>
          <p:cNvSpPr>
            <a:spLocks noGrp="1"/>
          </p:cNvSpPr>
          <p:nvPr>
            <p:ph type="body" idx="4294967295"/>
          </p:nvPr>
        </p:nvSpPr>
        <p:spPr>
          <a:xfrm>
            <a:off x="4032250" y="5586413"/>
            <a:ext cx="4848225" cy="755650"/>
          </a:xfrm>
          <a:noFill/>
        </p:spPr>
        <p:txBody>
          <a:bodyPr anchor="ctr"/>
          <a:lstStyle/>
          <a:p>
            <a:pPr marL="0" indent="0" eaLnBrk="1" hangingPunct="1">
              <a:spcBef>
                <a:spcPct val="0"/>
              </a:spcBef>
              <a:buFontTx/>
              <a:buNone/>
            </a:pPr>
            <a:r>
              <a:rPr lang="en-US" altLang="en-US" b="1" smtClean="0">
                <a:latin typeface="Arial" pitchFamily="34" charset="0"/>
                <a:cs typeface="Arial" pitchFamily="34" charset="0"/>
              </a:rPr>
              <a:t>Metro-North Railroad</a:t>
            </a:r>
          </a:p>
          <a:p>
            <a:pPr marL="0" indent="0" eaLnBrk="1" hangingPunct="1">
              <a:spcBef>
                <a:spcPct val="0"/>
              </a:spcBef>
              <a:buFontTx/>
              <a:buNone/>
            </a:pPr>
            <a:r>
              <a:rPr lang="en-US" altLang="en-US" sz="2000" b="1" i="1" smtClean="0">
                <a:latin typeface="Arial" pitchFamily="34" charset="0"/>
                <a:cs typeface="Arial" pitchFamily="34" charset="0"/>
              </a:rPr>
              <a:t>Grand Central Terminal</a:t>
            </a:r>
            <a:endParaRPr lang="en-US" altLang="en-US" sz="1200" b="1" i="1" smtClean="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22" name="Object 12" hidden="1"/>
          <p:cNvGraphicFramePr>
            <a:graphicFrameLocks noChangeAspect="1"/>
          </p:cNvGraphicFramePr>
          <p:nvPr/>
        </p:nvGraphicFramePr>
        <p:xfrm>
          <a:off x="1588" y="1588"/>
          <a:ext cx="1587" cy="1587"/>
        </p:xfrm>
        <a:graphic>
          <a:graphicData uri="http://schemas.openxmlformats.org/presentationml/2006/ole">
            <p:oleObj spid="_x0000_s30722" name="think-cell Slide" r:id="rId16" imgW="38100" imgH="38100" progId="TCLayout.ActiveDocument.1">
              <p:embed/>
            </p:oleObj>
          </a:graphicData>
        </a:graphic>
      </p:graphicFrame>
      <p:sp>
        <p:nvSpPr>
          <p:cNvPr id="3" name="Rectangle 2" hidden="1"/>
          <p:cNvSpPr/>
          <p:nvPr>
            <p:custDataLst>
              <p:tags r:id="rId2"/>
            </p:custDataLst>
          </p:nvPr>
        </p:nvSpPr>
        <p:spPr bwMode="auto">
          <a:xfrm>
            <a:off x="0" y="0"/>
            <a:ext cx="158750" cy="158750"/>
          </a:xfrm>
          <a:prstGeom prst="rect">
            <a:avLst/>
          </a:prstGeom>
          <a:gradFill flip="none" rotWithShape="1">
            <a:gsLst>
              <a:gs pos="0">
                <a:schemeClr val="accent1">
                  <a:tint val="100000"/>
                  <a:shade val="100000"/>
                  <a:satMod val="130000"/>
                </a:schemeClr>
              </a:gs>
              <a:gs pos="100000">
                <a:schemeClr val="accent1">
                  <a:tint val="50000"/>
                  <a:shade val="100000"/>
                  <a:satMod val="350000"/>
                </a:schemeClr>
              </a:gs>
            </a:gsLst>
            <a:lin ang="16200000" scaled="0"/>
            <a:tileRect/>
          </a:gradFill>
          <a:effectLst/>
          <a:extLst>
            <a:ext uri="{AF507438-7753-43E0-B8FC-AC1667EBCBE1}">
              <a14:hiddenEffects xmlns:a14="http://schemas.microsoft.com/office/drawing/2010/main" xmlns="">
                <a:effectLst>
                  <a:outerShdw blurRad="40000" dist="23000" dir="5400000" rotWithShape="0">
                    <a:srgbClr val="000000">
                      <a:alpha val="35000"/>
                    </a:srgbClr>
                  </a:outerShdw>
                </a:effectLst>
              </a14:hiddenEffects>
            </a:ext>
          </a:ex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algn="ctr" eaLnBrk="1" hangingPunct="1">
              <a:defRPr/>
            </a:pPr>
            <a:endParaRPr lang="en-US" sz="1600">
              <a:latin typeface="Arial" panose="020B0604020202020204" pitchFamily="34" charset="0"/>
              <a:cs typeface="Arial" panose="020B0604020202020204" pitchFamily="34" charset="0"/>
              <a:sym typeface="Arial" panose="020B0604020202020204" pitchFamily="34" charset="0"/>
            </a:endParaRPr>
          </a:p>
        </p:txBody>
      </p:sp>
      <p:sp>
        <p:nvSpPr>
          <p:cNvPr id="30724" name="Slide Number Placeholder 4"/>
          <p:cNvSpPr>
            <a:spLocks noGrp="1"/>
          </p:cNvSpPr>
          <p:nvPr>
            <p:ph type="sldNum" sz="quarter" idx="12"/>
          </p:nvPr>
        </p:nvSpPr>
        <p:spPr bwMode="auto">
          <a:noFill/>
          <a:ln>
            <a:miter lim="800000"/>
            <a:headEnd/>
            <a:tailEnd/>
          </a:ln>
        </p:spPr>
        <p:txBody>
          <a:bodyPr/>
          <a:lstStyle/>
          <a:p>
            <a:fld id="{6609419D-748C-4B20-8F48-F6C9AB12EDBB}" type="slidenum">
              <a:rPr lang="en-US" altLang="en-US"/>
              <a:pPr/>
              <a:t>13</a:t>
            </a:fld>
            <a:endParaRPr lang="en-US" altLang="en-US"/>
          </a:p>
        </p:txBody>
      </p:sp>
      <p:sp>
        <p:nvSpPr>
          <p:cNvPr id="30725" name="Title 1"/>
          <p:cNvSpPr>
            <a:spLocks noGrp="1"/>
          </p:cNvSpPr>
          <p:nvPr>
            <p:ph type="body" idx="4294967295"/>
          </p:nvPr>
        </p:nvSpPr>
        <p:spPr>
          <a:xfrm>
            <a:off x="441325" y="296863"/>
            <a:ext cx="8453438" cy="755650"/>
          </a:xfrm>
          <a:noFill/>
        </p:spPr>
        <p:txBody>
          <a:bodyPr anchor="ctr"/>
          <a:lstStyle/>
          <a:p>
            <a:pPr marL="0" indent="0" eaLnBrk="1" hangingPunct="1">
              <a:spcBef>
                <a:spcPct val="0"/>
              </a:spcBef>
              <a:buFontTx/>
              <a:buNone/>
            </a:pPr>
            <a:r>
              <a:rPr lang="en-US" altLang="en-US" b="1" smtClean="0">
                <a:latin typeface="Arial" pitchFamily="34" charset="0"/>
                <a:cs typeface="Arial" pitchFamily="34" charset="0"/>
              </a:rPr>
              <a:t>Metro-North Railroad: $2.6 billion</a:t>
            </a:r>
          </a:p>
        </p:txBody>
      </p:sp>
      <p:graphicFrame>
        <p:nvGraphicFramePr>
          <p:cNvPr id="30726" name="Object 23"/>
          <p:cNvGraphicFramePr>
            <a:graphicFrameLocks/>
          </p:cNvGraphicFramePr>
          <p:nvPr/>
        </p:nvGraphicFramePr>
        <p:xfrm>
          <a:off x="266700" y="3352800"/>
          <a:ext cx="8467725" cy="2533650"/>
        </p:xfrm>
        <a:graphic>
          <a:graphicData uri="http://schemas.openxmlformats.org/presentationml/2006/ole">
            <p:oleObj spid="_x0000_s30726" name="Chart" r:id="rId17" imgW="8467776" imgH="2533785" progId="MSGraph.Chart.8">
              <p:embed followColorScheme="full"/>
            </p:oleObj>
          </a:graphicData>
        </a:graphic>
      </p:graphicFrame>
      <p:sp>
        <p:nvSpPr>
          <p:cNvPr id="9" name="Rectangle 8"/>
          <p:cNvSpPr/>
          <p:nvPr>
            <p:custDataLst>
              <p:tags r:id="rId3"/>
            </p:custDataLst>
          </p:nvPr>
        </p:nvSpPr>
        <p:spPr bwMode="auto">
          <a:xfrm>
            <a:off x="7907338" y="5959475"/>
            <a:ext cx="522287" cy="244475"/>
          </a:xfrm>
          <a:prstGeom prst="rect">
            <a:avLst/>
          </a:prstGeom>
          <a:noFill/>
          <a:ln w="9525" cap="flat" cmpd="sng" algn="ctr">
            <a:noFill/>
            <a:prstDash val="solid"/>
          </a:ln>
          <a:effectLst/>
          <a:extLst>
            <a:ext uri="{909E8E84-426E-40DD-AFC4-6F175D3DCCD1}">
              <a14:hiddenFill xmlns:a14="http://schemas.microsoft.com/office/drawing/2010/main" xmlns="">
                <a:solidFill>
                  <a:schemeClr val="accent1">
                    <a:tint val="100000"/>
                    <a:shade val="100000"/>
                    <a:satMod val="130000"/>
                  </a:schemeClr>
                </a:solidFill>
              </a14:hiddenFill>
            </a:ext>
            <a:ext uri="{91240B29-F687-4F45-9708-019B960494DF}">
              <a14:hiddenLine xmlns:a14="http://schemas.microsoft.com/office/drawing/2010/main" xmlns="" w="9525" cap="flat" cmpd="sng" algn="ctr">
                <a:solidFill>
                  <a:schemeClr val="accent1">
                    <a:shade val="95000"/>
                    <a:satMod val="105000"/>
                  </a:schemeClr>
                </a:solidFill>
                <a:prstDash val="solid"/>
              </a14:hiddenLine>
            </a:ext>
            <a:ext uri="{AF507438-7753-43E0-B8FC-AC1667EBCBE1}">
              <a14:hiddenEffects xmlns:a14="http://schemas.microsoft.com/office/drawing/2010/main" xmlns="">
                <a:effectLst>
                  <a:outerShdw blurRad="40000" dist="23000" dir="5400000" rotWithShape="0">
                    <a:srgbClr val="000000">
                      <a:alpha val="35000"/>
                    </a:srgbClr>
                  </a:outerShdw>
                </a:effectLst>
              </a14:hiddenEffects>
            </a:ext>
          </a:extLst>
        </p:spPr>
        <p:style>
          <a:lnRef idx="1">
            <a:schemeClr val="accent1"/>
          </a:lnRef>
          <a:fillRef idx="3">
            <a:schemeClr val="accent1"/>
          </a:fillRef>
          <a:effectRef idx="2">
            <a:schemeClr val="accent1"/>
          </a:effectRef>
          <a:fontRef idx="minor">
            <a:schemeClr val="lt1"/>
          </a:fontRef>
        </p:style>
        <p:txBody>
          <a:bodyPr lIns="0" tIns="0" rIns="0" bIns="0"/>
          <a:lstStyle/>
          <a:p>
            <a:pPr algn="ctr" eaLnBrk="1" hangingPunct="1">
              <a:defRPr/>
            </a:pPr>
            <a:fld id="{3E0C64B2-66F9-46AF-BCB2-62E9B7FBDFAA}" type="datetime'O''''t''''''''''''''''he''''''''r'''''''''''''''''''''''''''">
              <a:rPr lang="en-US" sz="1600">
                <a:solidFill>
                  <a:schemeClr val="tx1"/>
                </a:solidFill>
                <a:latin typeface="Arial"/>
                <a:cs typeface="Arial"/>
                <a:sym typeface="Arial"/>
              </a:rPr>
              <a:pPr algn="ctr" eaLnBrk="1" hangingPunct="1">
                <a:defRPr/>
              </a:pPr>
              <a:t>Other</a:t>
            </a:fld>
            <a:endParaRPr lang="en-US" sz="1600">
              <a:solidFill>
                <a:schemeClr val="tx1"/>
              </a:solidFill>
              <a:latin typeface="Arial"/>
              <a:cs typeface="Arial"/>
              <a:sym typeface="Arial"/>
            </a:endParaRPr>
          </a:p>
        </p:txBody>
      </p:sp>
      <p:sp>
        <p:nvSpPr>
          <p:cNvPr id="24" name="Rectangle 23"/>
          <p:cNvSpPr/>
          <p:nvPr>
            <p:custDataLst>
              <p:tags r:id="rId4"/>
            </p:custDataLst>
          </p:nvPr>
        </p:nvSpPr>
        <p:spPr bwMode="auto">
          <a:xfrm>
            <a:off x="6959600" y="5959475"/>
            <a:ext cx="587375" cy="244475"/>
          </a:xfrm>
          <a:prstGeom prst="rect">
            <a:avLst/>
          </a:prstGeom>
          <a:noFill/>
          <a:ln w="9525" cap="flat" cmpd="sng" algn="ctr">
            <a:noFill/>
            <a:prstDash val="solid"/>
          </a:ln>
          <a:effectLst/>
          <a:extLst>
            <a:ext uri="{909E8E84-426E-40DD-AFC4-6F175D3DCCD1}">
              <a14:hiddenFill xmlns:a14="http://schemas.microsoft.com/office/drawing/2010/main" xmlns="">
                <a:solidFill>
                  <a:schemeClr val="accent1">
                    <a:tint val="100000"/>
                    <a:shade val="100000"/>
                    <a:satMod val="130000"/>
                  </a:schemeClr>
                </a:solidFill>
              </a14:hiddenFill>
            </a:ext>
            <a:ext uri="{91240B29-F687-4F45-9708-019B960494DF}">
              <a14:hiddenLine xmlns:a14="http://schemas.microsoft.com/office/drawing/2010/main" xmlns="" w="9525" cap="flat" cmpd="sng" algn="ctr">
                <a:solidFill>
                  <a:schemeClr val="accent1">
                    <a:shade val="95000"/>
                    <a:satMod val="105000"/>
                  </a:schemeClr>
                </a:solidFill>
                <a:prstDash val="solid"/>
              </a14:hiddenLine>
            </a:ext>
            <a:ext uri="{AF507438-7753-43E0-B8FC-AC1667EBCBE1}">
              <a14:hiddenEffects xmlns:a14="http://schemas.microsoft.com/office/drawing/2010/main" xmlns="">
                <a:effectLst>
                  <a:outerShdw blurRad="40000" dist="23000" dir="5400000" rotWithShape="0">
                    <a:srgbClr val="000000">
                      <a:alpha val="35000"/>
                    </a:srgbClr>
                  </a:outerShdw>
                </a:effectLst>
              </a14:hiddenEffects>
            </a:ext>
          </a:extLst>
        </p:spPr>
        <p:style>
          <a:lnRef idx="1">
            <a:schemeClr val="accent1"/>
          </a:lnRef>
          <a:fillRef idx="3">
            <a:schemeClr val="accent1"/>
          </a:fillRef>
          <a:effectRef idx="2">
            <a:schemeClr val="accent1"/>
          </a:effectRef>
          <a:fontRef idx="minor">
            <a:schemeClr val="lt1"/>
          </a:fontRef>
        </p:style>
        <p:txBody>
          <a:bodyPr lIns="0" tIns="0" rIns="0" bIns="0"/>
          <a:lstStyle/>
          <a:p>
            <a:pPr algn="ctr" eaLnBrk="1" hangingPunct="1">
              <a:defRPr/>
            </a:pPr>
            <a:fld id="{5F9CBE96-E0E1-4B93-AB5C-0022839D09EB}" type="datetime'''''''''''''Po''''''''''''''''''''''w''''''''''''e''''''''''r'">
              <a:rPr lang="en-US" sz="1600">
                <a:solidFill>
                  <a:schemeClr val="tx1"/>
                </a:solidFill>
                <a:latin typeface="Arial"/>
                <a:cs typeface="Arial"/>
                <a:sym typeface="Arial"/>
              </a:rPr>
              <a:pPr algn="ctr" eaLnBrk="1" hangingPunct="1">
                <a:defRPr/>
              </a:pPr>
              <a:t>Power</a:t>
            </a:fld>
            <a:endParaRPr lang="en-US" sz="1600">
              <a:solidFill>
                <a:schemeClr val="tx1"/>
              </a:solidFill>
              <a:latin typeface="Arial"/>
              <a:cs typeface="Arial"/>
              <a:sym typeface="Arial"/>
            </a:endParaRPr>
          </a:p>
        </p:txBody>
      </p:sp>
      <p:sp>
        <p:nvSpPr>
          <p:cNvPr id="30729" name="Text Placeholder 17"/>
          <p:cNvSpPr>
            <a:spLocks noGrp="1"/>
          </p:cNvSpPr>
          <p:nvPr>
            <p:ph type="body" idx="4294967295"/>
            <p:custDataLst>
              <p:tags r:id="rId5"/>
            </p:custDataLst>
          </p:nvPr>
        </p:nvSpPr>
        <p:spPr bwMode="gray">
          <a:xfrm>
            <a:off x="7800975" y="4806950"/>
            <a:ext cx="735013" cy="244475"/>
          </a:xfrm>
        </p:spPr>
        <p:txBody>
          <a:bodyPr wrap="none" lIns="28575" tIns="0" rIns="28575" bIns="0" anchor="b"/>
          <a:lstStyle/>
          <a:p>
            <a:pPr marL="0" indent="0" algn="ctr">
              <a:spcBef>
                <a:spcPct val="0"/>
              </a:spcBef>
              <a:buFont typeface="Arial" pitchFamily="34" charset="0"/>
              <a:buNone/>
            </a:pPr>
            <a:fld id="{3E1E2A1F-D1B5-4528-AE78-3E1790B3C032}" type="datetime'''''''''''''''''''$1''7''''0'''''''''''">
              <a:rPr lang="en-US" altLang="en-US" sz="1600" smtClean="0">
                <a:latin typeface="Arial" pitchFamily="34" charset="0"/>
                <a:cs typeface="Arial" pitchFamily="34" charset="0"/>
              </a:rPr>
              <a:pPr marL="0" indent="0" algn="ctr">
                <a:spcBef>
                  <a:spcPct val="0"/>
                </a:spcBef>
                <a:buFont typeface="Arial" pitchFamily="34" charset="0"/>
                <a:buNone/>
              </a:pPr>
              <a:t>$170</a:t>
            </a:fld>
            <a:r>
              <a:rPr lang="en-US" altLang="en-US" sz="1600" smtClean="0">
                <a:latin typeface="Arial" pitchFamily="34" charset="0"/>
                <a:cs typeface="Arial" pitchFamily="34" charset="0"/>
              </a:rPr>
              <a:t> </a:t>
            </a:r>
            <a:r>
              <a:rPr lang="en-US" altLang="en-US" sz="1600" smtClean="0">
                <a:latin typeface="Arial" pitchFamily="34" charset="0"/>
                <a:cs typeface="Arial" pitchFamily="34" charset="0"/>
                <a:sym typeface="Arial" pitchFamily="34" charset="0"/>
              </a:rPr>
              <a:t>m</a:t>
            </a:r>
          </a:p>
        </p:txBody>
      </p:sp>
      <p:sp>
        <p:nvSpPr>
          <p:cNvPr id="30730" name="Text Placeholder 12"/>
          <p:cNvSpPr>
            <a:spLocks noGrp="1"/>
          </p:cNvSpPr>
          <p:nvPr>
            <p:ph type="body" idx="4294967295"/>
            <p:custDataLst>
              <p:tags r:id="rId6"/>
            </p:custDataLst>
          </p:nvPr>
        </p:nvSpPr>
        <p:spPr>
          <a:xfrm>
            <a:off x="5937250" y="5959475"/>
            <a:ext cx="803275" cy="488950"/>
          </a:xfrm>
        </p:spPr>
        <p:txBody>
          <a:bodyPr lIns="0" tIns="0" rIns="0" bIns="0"/>
          <a:lstStyle/>
          <a:p>
            <a:pPr marL="0" indent="0" algn="ctr">
              <a:spcBef>
                <a:spcPct val="0"/>
              </a:spcBef>
              <a:buFont typeface="Arial" pitchFamily="34" charset="0"/>
              <a:buNone/>
            </a:pPr>
            <a:fld id="{F9EA315A-2DF4-4C19-8363-B64E8C2B9741}" type="datetime'St''''a''''''''''''''tion''s''''''''''/&#10;''Par''''''''''k''ing'">
              <a:rPr lang="en-US" altLang="en-US" sz="1600" smtClean="0">
                <a:latin typeface="Arial" pitchFamily="34" charset="0"/>
                <a:cs typeface="Arial" pitchFamily="34" charset="0"/>
                <a:sym typeface="Arial" pitchFamily="34" charset="0"/>
              </a:rPr>
              <a:pPr marL="0" indent="0" algn="ctr">
                <a:spcBef>
                  <a:spcPct val="0"/>
                </a:spcBef>
                <a:buFont typeface="Arial" pitchFamily="34" charset="0"/>
                <a:buNone/>
              </a:pPr>
              <a:t>Stations/
Parking</a:t>
            </a:fld>
            <a:endParaRPr lang="en-US" altLang="en-US" sz="1600" smtClean="0">
              <a:latin typeface="Arial" pitchFamily="34" charset="0"/>
              <a:cs typeface="Arial" pitchFamily="34" charset="0"/>
              <a:sym typeface="Arial" pitchFamily="34" charset="0"/>
            </a:endParaRPr>
          </a:p>
        </p:txBody>
      </p:sp>
      <p:sp>
        <p:nvSpPr>
          <p:cNvPr id="30731" name="Text Placeholder 6"/>
          <p:cNvSpPr>
            <a:spLocks noGrp="1"/>
          </p:cNvSpPr>
          <p:nvPr>
            <p:ph type="body" idx="4294967295"/>
            <p:custDataLst>
              <p:tags r:id="rId7"/>
            </p:custDataLst>
          </p:nvPr>
        </p:nvSpPr>
        <p:spPr>
          <a:xfrm>
            <a:off x="5057775" y="5959475"/>
            <a:ext cx="733425" cy="488950"/>
          </a:xfrm>
        </p:spPr>
        <p:txBody>
          <a:bodyPr lIns="0" tIns="0" rIns="0" bIns="0"/>
          <a:lstStyle/>
          <a:p>
            <a:pPr marL="0" indent="0" algn="ctr">
              <a:spcBef>
                <a:spcPct val="0"/>
              </a:spcBef>
              <a:buFont typeface="Arial" pitchFamily="34" charset="0"/>
              <a:buNone/>
            </a:pPr>
            <a:fld id="{15A067BF-8355-427A-89D4-FB67D012FA15}" type="datetime'''S''''''''''''''ign''''''al''''s''/&#10;''''''''Com''''''ms'">
              <a:rPr lang="en-US" altLang="en-US" sz="1600" smtClean="0">
                <a:latin typeface="Arial" pitchFamily="34" charset="0"/>
                <a:cs typeface="Arial" pitchFamily="34" charset="0"/>
                <a:sym typeface="Arial" pitchFamily="34" charset="0"/>
              </a:rPr>
              <a:pPr marL="0" indent="0" algn="ctr">
                <a:spcBef>
                  <a:spcPct val="0"/>
                </a:spcBef>
                <a:buFont typeface="Arial" pitchFamily="34" charset="0"/>
                <a:buNone/>
              </a:pPr>
              <a:t>Signals/
Comms</a:t>
            </a:fld>
            <a:endParaRPr lang="en-US" altLang="en-US" sz="1600" smtClean="0">
              <a:latin typeface="Arial" pitchFamily="34" charset="0"/>
              <a:cs typeface="Arial" pitchFamily="34" charset="0"/>
              <a:sym typeface="Arial" pitchFamily="34" charset="0"/>
            </a:endParaRPr>
          </a:p>
        </p:txBody>
      </p:sp>
      <p:sp>
        <p:nvSpPr>
          <p:cNvPr id="30732" name="Text Placeholder 8"/>
          <p:cNvSpPr>
            <a:spLocks noGrp="1"/>
          </p:cNvSpPr>
          <p:nvPr>
            <p:ph type="body" idx="4294967295"/>
            <p:custDataLst>
              <p:tags r:id="rId8"/>
            </p:custDataLst>
          </p:nvPr>
        </p:nvSpPr>
        <p:spPr>
          <a:xfrm>
            <a:off x="4210050" y="5959475"/>
            <a:ext cx="601663" cy="488950"/>
          </a:xfrm>
        </p:spPr>
        <p:txBody>
          <a:bodyPr lIns="0" tIns="0" rIns="0" bIns="0"/>
          <a:lstStyle/>
          <a:p>
            <a:pPr marL="0" indent="0" algn="ctr">
              <a:spcBef>
                <a:spcPct val="0"/>
              </a:spcBef>
              <a:buFont typeface="Arial" pitchFamily="34" charset="0"/>
              <a:buNone/>
            </a:pPr>
            <a:fld id="{B0547743-CF0A-475A-8E9E-029A5C7D3FC3}" type="datetime'''''''Li''n''''''e''''''''''&#10;''''''St''r''''uct.'''''">
              <a:rPr lang="en-US" altLang="en-US" sz="1600" smtClean="0">
                <a:latin typeface="Arial" pitchFamily="34" charset="0"/>
                <a:cs typeface="Arial" pitchFamily="34" charset="0"/>
                <a:sym typeface="Arial" pitchFamily="34" charset="0"/>
              </a:rPr>
              <a:pPr marL="0" indent="0" algn="ctr">
                <a:spcBef>
                  <a:spcPct val="0"/>
                </a:spcBef>
                <a:buFont typeface="Arial" pitchFamily="34" charset="0"/>
                <a:buNone/>
              </a:pPr>
              <a:t>Line
Struct.</a:t>
            </a:fld>
            <a:endParaRPr lang="en-US" altLang="en-US" sz="1600" smtClean="0">
              <a:latin typeface="Arial" pitchFamily="34" charset="0"/>
              <a:cs typeface="Arial" pitchFamily="34" charset="0"/>
              <a:sym typeface="Arial" pitchFamily="34" charset="0"/>
            </a:endParaRPr>
          </a:p>
        </p:txBody>
      </p:sp>
      <p:sp>
        <p:nvSpPr>
          <p:cNvPr id="30733" name="Text Placeholder 8"/>
          <p:cNvSpPr>
            <a:spLocks noGrp="1"/>
          </p:cNvSpPr>
          <p:nvPr>
            <p:ph type="body" idx="4294967295"/>
            <p:custDataLst>
              <p:tags r:id="rId9"/>
            </p:custDataLst>
          </p:nvPr>
        </p:nvSpPr>
        <p:spPr>
          <a:xfrm>
            <a:off x="3340100" y="5959475"/>
            <a:ext cx="512763" cy="244475"/>
          </a:xfrm>
        </p:spPr>
        <p:txBody>
          <a:bodyPr lIns="0" tIns="0" rIns="0" bIns="0"/>
          <a:lstStyle/>
          <a:p>
            <a:pPr marL="0" indent="0" algn="ctr">
              <a:spcBef>
                <a:spcPct val="0"/>
              </a:spcBef>
              <a:buFont typeface="Arial" pitchFamily="34" charset="0"/>
              <a:buNone/>
            </a:pPr>
            <a:fld id="{F230FB7B-9042-48E7-A271-B56E40CD7AAF}" type="datetime'''''''''''''''''T''''''''''''''r''''''a''''c''k'''''''''''''">
              <a:rPr lang="en-US" altLang="en-US" sz="1600" smtClean="0">
                <a:latin typeface="Arial" pitchFamily="34" charset="0"/>
                <a:cs typeface="Arial" pitchFamily="34" charset="0"/>
              </a:rPr>
              <a:pPr marL="0" indent="0" algn="ctr">
                <a:spcBef>
                  <a:spcPct val="0"/>
                </a:spcBef>
                <a:buFont typeface="Arial" pitchFamily="34" charset="0"/>
                <a:buNone/>
              </a:pPr>
              <a:t>Track</a:t>
            </a:fld>
            <a:endParaRPr lang="en-US" altLang="en-US" sz="1600" smtClean="0">
              <a:latin typeface="Arial" pitchFamily="34" charset="0"/>
              <a:cs typeface="Arial" pitchFamily="34" charset="0"/>
              <a:sym typeface="Arial" pitchFamily="34" charset="0"/>
            </a:endParaRPr>
          </a:p>
        </p:txBody>
      </p:sp>
      <p:sp>
        <p:nvSpPr>
          <p:cNvPr id="16" name="Rectangle 15"/>
          <p:cNvSpPr/>
          <p:nvPr>
            <p:custDataLst>
              <p:tags r:id="rId10"/>
            </p:custDataLst>
          </p:nvPr>
        </p:nvSpPr>
        <p:spPr bwMode="auto">
          <a:xfrm>
            <a:off x="1444625" y="5959475"/>
            <a:ext cx="644525" cy="488950"/>
          </a:xfrm>
          <a:prstGeom prst="rect">
            <a:avLst/>
          </a:prstGeom>
          <a:noFill/>
          <a:ln w="9525" cap="flat" cmpd="sng" algn="ctr">
            <a:noFill/>
            <a:prstDash val="solid"/>
          </a:ln>
          <a:effectLst/>
          <a:extLst>
            <a:ext uri="{909E8E84-426E-40DD-AFC4-6F175D3DCCD1}">
              <a14:hiddenFill xmlns:a14="http://schemas.microsoft.com/office/drawing/2010/main" xmlns="">
                <a:solidFill>
                  <a:schemeClr val="accent1">
                    <a:tint val="100000"/>
                    <a:shade val="100000"/>
                    <a:satMod val="130000"/>
                  </a:schemeClr>
                </a:solidFill>
              </a14:hiddenFill>
            </a:ext>
            <a:ext uri="{91240B29-F687-4F45-9708-019B960494DF}">
              <a14:hiddenLine xmlns:a14="http://schemas.microsoft.com/office/drawing/2010/main" xmlns="" w="9525" cap="flat" cmpd="sng" algn="ctr">
                <a:solidFill>
                  <a:schemeClr val="accent1">
                    <a:shade val="95000"/>
                    <a:satMod val="105000"/>
                  </a:schemeClr>
                </a:solidFill>
                <a:prstDash val="solid"/>
              </a14:hiddenLine>
            </a:ext>
            <a:ext uri="{AF507438-7753-43E0-B8FC-AC1667EBCBE1}">
              <a14:hiddenEffects xmlns:a14="http://schemas.microsoft.com/office/drawing/2010/main" xmlns="">
                <a:effectLst>
                  <a:outerShdw blurRad="40000" dist="23000" dir="5400000" rotWithShape="0">
                    <a:srgbClr val="000000">
                      <a:alpha val="35000"/>
                    </a:srgbClr>
                  </a:outerShdw>
                </a:effectLst>
              </a14:hiddenEffects>
            </a:ext>
          </a:extLst>
        </p:spPr>
        <p:style>
          <a:lnRef idx="1">
            <a:schemeClr val="accent1"/>
          </a:lnRef>
          <a:fillRef idx="3">
            <a:schemeClr val="accent1"/>
          </a:fillRef>
          <a:effectRef idx="2">
            <a:schemeClr val="accent1"/>
          </a:effectRef>
          <a:fontRef idx="minor">
            <a:schemeClr val="lt1"/>
          </a:fontRef>
        </p:style>
        <p:txBody>
          <a:bodyPr lIns="0" tIns="0" rIns="0" bIns="0"/>
          <a:lstStyle/>
          <a:p>
            <a:pPr algn="ctr" eaLnBrk="1" hangingPunct="1">
              <a:defRPr/>
            </a:pPr>
            <a:fld id="{75E89BBE-504A-4977-9560-FB56462122CC}" type="datetime'S''h''o''ps''''''''''/''&#10;''''''''Y''''a''''r''''''''ds'">
              <a:rPr lang="en-US" sz="1600">
                <a:solidFill>
                  <a:schemeClr val="tx1"/>
                </a:solidFill>
                <a:latin typeface="Arial"/>
                <a:cs typeface="Arial"/>
                <a:sym typeface="Arial"/>
              </a:rPr>
              <a:pPr algn="ctr" eaLnBrk="1" hangingPunct="1">
                <a:defRPr/>
              </a:pPr>
              <a:t>Shops/
Yards</a:t>
            </a:fld>
            <a:endParaRPr lang="en-US" sz="1600">
              <a:solidFill>
                <a:schemeClr val="tx1"/>
              </a:solidFill>
              <a:latin typeface="Arial"/>
              <a:cs typeface="Arial"/>
              <a:sym typeface="Arial"/>
            </a:endParaRPr>
          </a:p>
        </p:txBody>
      </p:sp>
      <p:sp>
        <p:nvSpPr>
          <p:cNvPr id="18" name="Rectangle 17"/>
          <p:cNvSpPr/>
          <p:nvPr>
            <p:custDataLst>
              <p:tags r:id="rId11"/>
            </p:custDataLst>
          </p:nvPr>
        </p:nvSpPr>
        <p:spPr bwMode="auto">
          <a:xfrm>
            <a:off x="538163" y="5959475"/>
            <a:ext cx="630237" cy="488950"/>
          </a:xfrm>
          <a:prstGeom prst="rect">
            <a:avLst/>
          </a:prstGeom>
          <a:noFill/>
          <a:ln w="9525" cap="flat" cmpd="sng" algn="ctr">
            <a:noFill/>
            <a:prstDash val="solid"/>
          </a:ln>
          <a:effectLst/>
          <a:extLst>
            <a:ext uri="{909E8E84-426E-40DD-AFC4-6F175D3DCCD1}">
              <a14:hiddenFill xmlns:a14="http://schemas.microsoft.com/office/drawing/2010/main" xmlns="">
                <a:solidFill>
                  <a:schemeClr val="accent1">
                    <a:tint val="100000"/>
                    <a:shade val="100000"/>
                    <a:satMod val="130000"/>
                  </a:schemeClr>
                </a:solidFill>
              </a14:hiddenFill>
            </a:ext>
            <a:ext uri="{91240B29-F687-4F45-9708-019B960494DF}">
              <a14:hiddenLine xmlns:a14="http://schemas.microsoft.com/office/drawing/2010/main" xmlns="" w="9525" cap="flat" cmpd="sng" algn="ctr">
                <a:solidFill>
                  <a:schemeClr val="accent1">
                    <a:shade val="95000"/>
                    <a:satMod val="105000"/>
                  </a:schemeClr>
                </a:solidFill>
                <a:prstDash val="solid"/>
              </a14:hiddenLine>
            </a:ext>
            <a:ext uri="{AF507438-7753-43E0-B8FC-AC1667EBCBE1}">
              <a14:hiddenEffects xmlns:a14="http://schemas.microsoft.com/office/drawing/2010/main" xmlns="">
                <a:effectLst>
                  <a:outerShdw blurRad="40000" dist="23000" dir="5400000" rotWithShape="0">
                    <a:srgbClr val="000000">
                      <a:alpha val="35000"/>
                    </a:srgbClr>
                  </a:outerShdw>
                </a:effectLst>
              </a14:hiddenEffects>
            </a:ext>
          </a:extLst>
        </p:spPr>
        <p:style>
          <a:lnRef idx="1">
            <a:schemeClr val="accent1"/>
          </a:lnRef>
          <a:fillRef idx="3">
            <a:schemeClr val="accent1"/>
          </a:fillRef>
          <a:effectRef idx="2">
            <a:schemeClr val="accent1"/>
          </a:effectRef>
          <a:fontRef idx="minor">
            <a:schemeClr val="lt1"/>
          </a:fontRef>
        </p:style>
        <p:txBody>
          <a:bodyPr lIns="0" tIns="0" rIns="0" bIns="0"/>
          <a:lstStyle/>
          <a:p>
            <a:pPr algn="ctr" eaLnBrk="1" hangingPunct="1">
              <a:defRPr/>
            </a:pPr>
            <a:fld id="{39037AB4-ACCA-4249-B253-C307BA480B08}" type="datetime'R''''o''''''''''''''l''''l''''i''''''ng&#10;''''''''''''Stock'''">
              <a:rPr lang="en-US" sz="1600">
                <a:solidFill>
                  <a:schemeClr val="tx1"/>
                </a:solidFill>
                <a:latin typeface="Arial"/>
                <a:cs typeface="Arial"/>
                <a:sym typeface="Arial"/>
              </a:rPr>
              <a:pPr algn="ctr" eaLnBrk="1" hangingPunct="1">
                <a:defRPr/>
              </a:pPr>
              <a:t>Rolling
Stock</a:t>
            </a:fld>
            <a:endParaRPr lang="en-US" sz="1600" dirty="0">
              <a:solidFill>
                <a:schemeClr val="tx1"/>
              </a:solidFill>
              <a:latin typeface="Arial"/>
              <a:cs typeface="Arial"/>
              <a:sym typeface="Arial"/>
            </a:endParaRPr>
          </a:p>
        </p:txBody>
      </p:sp>
      <p:sp>
        <p:nvSpPr>
          <p:cNvPr id="30736" name="Text Placeholder 16"/>
          <p:cNvSpPr>
            <a:spLocks noGrp="1"/>
          </p:cNvSpPr>
          <p:nvPr>
            <p:ph type="body" idx="4294967295"/>
            <p:custDataLst>
              <p:tags r:id="rId12"/>
            </p:custDataLst>
          </p:nvPr>
        </p:nvSpPr>
        <p:spPr bwMode="gray">
          <a:xfrm>
            <a:off x="485775" y="3330575"/>
            <a:ext cx="735013" cy="244475"/>
          </a:xfrm>
        </p:spPr>
        <p:txBody>
          <a:bodyPr wrap="none" lIns="28575" tIns="0" rIns="28575" bIns="0" anchor="b"/>
          <a:lstStyle/>
          <a:p>
            <a:pPr marL="0" indent="0" algn="ctr">
              <a:spcBef>
                <a:spcPct val="0"/>
              </a:spcBef>
              <a:buFont typeface="Arial" pitchFamily="34" charset="0"/>
              <a:buNone/>
            </a:pPr>
            <a:fld id="{8BEC708F-4ABB-4694-A242-B701DFD2C619}" type="datetime'''''''''''''''''''''''$5''''''''''''32'''''">
              <a:rPr lang="en-US" altLang="en-US" sz="1600" smtClean="0">
                <a:latin typeface="Arial" pitchFamily="34" charset="0"/>
                <a:cs typeface="Arial" pitchFamily="34" charset="0"/>
                <a:sym typeface="Arial" pitchFamily="34" charset="0"/>
              </a:rPr>
              <a:pPr marL="0" indent="0" algn="ctr">
                <a:spcBef>
                  <a:spcPct val="0"/>
                </a:spcBef>
                <a:buFont typeface="Arial" pitchFamily="34" charset="0"/>
                <a:buNone/>
              </a:pPr>
              <a:t>$532</a:t>
            </a:fld>
            <a:r>
              <a:rPr lang="en-US" altLang="en-US" sz="1600" smtClean="0">
                <a:latin typeface="Arial" pitchFamily="34" charset="0"/>
                <a:cs typeface="Arial" pitchFamily="34" charset="0"/>
                <a:sym typeface="Arial" pitchFamily="34" charset="0"/>
              </a:rPr>
              <a:t> m</a:t>
            </a:r>
          </a:p>
        </p:txBody>
      </p:sp>
      <p:sp>
        <p:nvSpPr>
          <p:cNvPr id="30737" name="Text Placeholder 7"/>
          <p:cNvSpPr>
            <a:spLocks noGrp="1"/>
          </p:cNvSpPr>
          <p:nvPr>
            <p:ph type="body" idx="4294967295"/>
            <p:custDataLst>
              <p:tags r:id="rId13"/>
            </p:custDataLst>
          </p:nvPr>
        </p:nvSpPr>
        <p:spPr>
          <a:xfrm>
            <a:off x="2460625" y="5959475"/>
            <a:ext cx="441325" cy="244475"/>
          </a:xfrm>
        </p:spPr>
        <p:txBody>
          <a:bodyPr lIns="0" tIns="0" rIns="0" bIns="0"/>
          <a:lstStyle/>
          <a:p>
            <a:pPr marL="0" indent="0" algn="ctr">
              <a:spcBef>
                <a:spcPct val="0"/>
              </a:spcBef>
              <a:buFont typeface="Arial" pitchFamily="34" charset="0"/>
              <a:buNone/>
            </a:pPr>
            <a:fld id="{8CD46D40-B8B4-4178-BE0D-2FCE85D6DBC5}" type="datetime'''''''''''''''''''''''''''''''''G''''C''''''T'''">
              <a:rPr lang="en-US" altLang="en-US" sz="1600" smtClean="0">
                <a:latin typeface="Arial" pitchFamily="34" charset="0"/>
                <a:cs typeface="Arial" pitchFamily="34" charset="0"/>
                <a:sym typeface="Arial" pitchFamily="34" charset="0"/>
              </a:rPr>
              <a:pPr marL="0" indent="0" algn="ctr">
                <a:spcBef>
                  <a:spcPct val="0"/>
                </a:spcBef>
                <a:buFont typeface="Arial" pitchFamily="34" charset="0"/>
                <a:buNone/>
              </a:pPr>
              <a:t>GCT</a:t>
            </a:fld>
            <a:endParaRPr lang="en-US" altLang="en-US" sz="1600" smtClean="0">
              <a:latin typeface="Arial" pitchFamily="34" charset="0"/>
              <a:cs typeface="Arial" pitchFamily="34" charset="0"/>
              <a:sym typeface="Arial" pitchFamily="34" charset="0"/>
            </a:endParaRPr>
          </a:p>
        </p:txBody>
      </p:sp>
      <p:sp>
        <p:nvSpPr>
          <p:cNvPr id="27" name="Line Callout 1 26"/>
          <p:cNvSpPr/>
          <p:nvPr/>
        </p:nvSpPr>
        <p:spPr>
          <a:xfrm>
            <a:off x="4149725" y="2536825"/>
            <a:ext cx="4362450" cy="301625"/>
          </a:xfrm>
          <a:prstGeom prst="borderCallout1">
            <a:avLst>
              <a:gd name="adj1" fmla="val 99384"/>
              <a:gd name="adj2" fmla="val 8823"/>
              <a:gd name="adj3" fmla="val 639705"/>
              <a:gd name="adj4" fmla="val 8430"/>
            </a:avLst>
          </a:prstGeom>
        </p:spPr>
        <p:style>
          <a:lnRef idx="1">
            <a:schemeClr val="dk1"/>
          </a:lnRef>
          <a:fillRef idx="2">
            <a:schemeClr val="dk1"/>
          </a:fillRef>
          <a:effectRef idx="1">
            <a:schemeClr val="dk1"/>
          </a:effectRef>
          <a:fontRef idx="minor">
            <a:schemeClr val="dk1"/>
          </a:fontRef>
        </p:style>
        <p:txBody>
          <a:bodyPr anchor="ctr"/>
          <a:lstStyle/>
          <a:p>
            <a:pPr eaLnBrk="1" hangingPunct="1">
              <a:spcBef>
                <a:spcPts val="200"/>
              </a:spcBef>
              <a:defRPr/>
            </a:pPr>
            <a:r>
              <a:rPr lang="en-US" sz="1600" dirty="0">
                <a:latin typeface="Arial" pitchFamily="34" charset="0"/>
              </a:rPr>
              <a:t>Renew bridges and viaducts</a:t>
            </a:r>
          </a:p>
        </p:txBody>
      </p:sp>
      <p:sp>
        <p:nvSpPr>
          <p:cNvPr id="28" name="Line Callout 1 27"/>
          <p:cNvSpPr/>
          <p:nvPr/>
        </p:nvSpPr>
        <p:spPr>
          <a:xfrm>
            <a:off x="592138" y="1046163"/>
            <a:ext cx="7920037" cy="301625"/>
          </a:xfrm>
          <a:prstGeom prst="borderCallout1">
            <a:avLst>
              <a:gd name="adj1" fmla="val 99158"/>
              <a:gd name="adj2" fmla="val 3479"/>
              <a:gd name="adj3" fmla="val 741506"/>
              <a:gd name="adj4" fmla="val 3348"/>
            </a:avLst>
          </a:prstGeom>
        </p:spPr>
        <p:style>
          <a:lnRef idx="1">
            <a:schemeClr val="dk1"/>
          </a:lnRef>
          <a:fillRef idx="2">
            <a:schemeClr val="dk1"/>
          </a:fillRef>
          <a:effectRef idx="1">
            <a:schemeClr val="dk1"/>
          </a:effectRef>
          <a:fontRef idx="minor">
            <a:schemeClr val="dk1"/>
          </a:fontRef>
        </p:style>
        <p:txBody>
          <a:bodyPr anchor="ctr"/>
          <a:lstStyle/>
          <a:p>
            <a:pPr eaLnBrk="1" hangingPunct="1">
              <a:spcBef>
                <a:spcPts val="200"/>
              </a:spcBef>
              <a:defRPr/>
            </a:pPr>
            <a:r>
              <a:rPr lang="en-US" sz="1600" dirty="0">
                <a:latin typeface="Arial" pitchFamily="34" charset="0"/>
              </a:rPr>
              <a:t>M-3 fleet replacement</a:t>
            </a:r>
            <a:endParaRPr lang="en-US" sz="1600" dirty="0"/>
          </a:p>
        </p:txBody>
      </p:sp>
      <p:sp>
        <p:nvSpPr>
          <p:cNvPr id="31" name="Line Callout 1 30"/>
          <p:cNvSpPr/>
          <p:nvPr/>
        </p:nvSpPr>
        <p:spPr>
          <a:xfrm>
            <a:off x="1414463" y="1416050"/>
            <a:ext cx="7097712" cy="303213"/>
          </a:xfrm>
          <a:prstGeom prst="borderCallout1">
            <a:avLst>
              <a:gd name="adj1" fmla="val 99930"/>
              <a:gd name="adj2" fmla="val 4830"/>
              <a:gd name="adj3" fmla="val 667148"/>
              <a:gd name="adj4" fmla="val 4797"/>
            </a:avLst>
          </a:prstGeom>
        </p:spPr>
        <p:style>
          <a:lnRef idx="1">
            <a:schemeClr val="dk1"/>
          </a:lnRef>
          <a:fillRef idx="2">
            <a:schemeClr val="dk1"/>
          </a:fillRef>
          <a:effectRef idx="1">
            <a:schemeClr val="dk1"/>
          </a:effectRef>
          <a:fontRef idx="minor">
            <a:schemeClr val="dk1"/>
          </a:fontRef>
        </p:style>
        <p:txBody>
          <a:bodyPr anchor="ctr"/>
          <a:lstStyle/>
          <a:p>
            <a:pPr eaLnBrk="1" hangingPunct="1">
              <a:spcBef>
                <a:spcPct val="20000"/>
              </a:spcBef>
              <a:defRPr/>
            </a:pPr>
            <a:r>
              <a:rPr lang="en-US" sz="1600" dirty="0">
                <a:latin typeface="Arial" pitchFamily="34" charset="0"/>
              </a:rPr>
              <a:t>Harmon Shop replacement Phase V</a:t>
            </a:r>
          </a:p>
        </p:txBody>
      </p:sp>
      <p:sp>
        <p:nvSpPr>
          <p:cNvPr id="26" name="Line Callout 1 25"/>
          <p:cNvSpPr/>
          <p:nvPr/>
        </p:nvSpPr>
        <p:spPr>
          <a:xfrm>
            <a:off x="3200400" y="2163763"/>
            <a:ext cx="5314950" cy="303212"/>
          </a:xfrm>
          <a:prstGeom prst="borderCallout1">
            <a:avLst>
              <a:gd name="adj1" fmla="val 100735"/>
              <a:gd name="adj2" fmla="val 7492"/>
              <a:gd name="adj3" fmla="val 709291"/>
              <a:gd name="adj4" fmla="val 7321"/>
            </a:avLst>
          </a:prstGeom>
        </p:spPr>
        <p:style>
          <a:lnRef idx="1">
            <a:schemeClr val="dk1"/>
          </a:lnRef>
          <a:fillRef idx="2">
            <a:schemeClr val="dk1"/>
          </a:fillRef>
          <a:effectRef idx="1">
            <a:schemeClr val="dk1"/>
          </a:effectRef>
          <a:fontRef idx="minor">
            <a:schemeClr val="dk1"/>
          </a:fontRef>
        </p:style>
        <p:txBody>
          <a:bodyPr anchor="ctr"/>
          <a:lstStyle/>
          <a:p>
            <a:pPr eaLnBrk="1" hangingPunct="1">
              <a:spcBef>
                <a:spcPct val="20000"/>
              </a:spcBef>
              <a:defRPr/>
            </a:pPr>
            <a:r>
              <a:rPr lang="en-US" sz="1600" dirty="0">
                <a:latin typeface="Arial" pitchFamily="34" charset="0"/>
              </a:rPr>
              <a:t>Cyclical investments in rail, track ties, switches, drainage</a:t>
            </a:r>
          </a:p>
        </p:txBody>
      </p:sp>
      <p:sp>
        <p:nvSpPr>
          <p:cNvPr id="30" name="Line Callout 1 29"/>
          <p:cNvSpPr/>
          <p:nvPr/>
        </p:nvSpPr>
        <p:spPr>
          <a:xfrm>
            <a:off x="2411413" y="1787525"/>
            <a:ext cx="6099175" cy="301625"/>
          </a:xfrm>
          <a:prstGeom prst="borderCallout1">
            <a:avLst>
              <a:gd name="adj1" fmla="val 99930"/>
              <a:gd name="adj2" fmla="val 4830"/>
              <a:gd name="adj3" fmla="val 826985"/>
              <a:gd name="adj4" fmla="val 4797"/>
            </a:avLst>
          </a:prstGeom>
        </p:spPr>
        <p:style>
          <a:lnRef idx="1">
            <a:schemeClr val="dk1"/>
          </a:lnRef>
          <a:fillRef idx="2">
            <a:schemeClr val="dk1"/>
          </a:fillRef>
          <a:effectRef idx="1">
            <a:schemeClr val="dk1"/>
          </a:effectRef>
          <a:fontRef idx="minor">
            <a:schemeClr val="dk1"/>
          </a:fontRef>
        </p:style>
        <p:txBody>
          <a:bodyPr anchor="ctr"/>
          <a:lstStyle/>
          <a:p>
            <a:pPr eaLnBrk="1" hangingPunct="1">
              <a:spcBef>
                <a:spcPct val="20000"/>
              </a:spcBef>
              <a:defRPr/>
            </a:pPr>
            <a:r>
              <a:rPr lang="en-US" sz="1600" dirty="0">
                <a:latin typeface="Arial" pitchFamily="34" charset="0"/>
              </a:rPr>
              <a:t>GCT </a:t>
            </a:r>
            <a:r>
              <a:rPr lang="en-US" sz="1600" dirty="0" err="1">
                <a:latin typeface="Arial" pitchFamily="34" charset="0"/>
              </a:rPr>
              <a:t>trainshed</a:t>
            </a:r>
            <a:r>
              <a:rPr lang="en-US" sz="1600" dirty="0">
                <a:latin typeface="Arial" pitchFamily="34" charset="0"/>
              </a:rPr>
              <a:t> / tunnel structure rehabilitation</a:t>
            </a:r>
          </a:p>
        </p:txBody>
      </p:sp>
      <p:sp>
        <p:nvSpPr>
          <p:cNvPr id="38" name="Line Callout 1 37"/>
          <p:cNvSpPr/>
          <p:nvPr/>
        </p:nvSpPr>
        <p:spPr>
          <a:xfrm>
            <a:off x="4964113" y="2922588"/>
            <a:ext cx="3543300" cy="530225"/>
          </a:xfrm>
          <a:prstGeom prst="borderCallout1">
            <a:avLst>
              <a:gd name="adj1" fmla="val 98586"/>
              <a:gd name="adj2" fmla="val 12967"/>
              <a:gd name="adj3" fmla="val 294824"/>
              <a:gd name="adj4" fmla="val 12959"/>
            </a:avLst>
          </a:prstGeom>
        </p:spPr>
        <p:style>
          <a:lnRef idx="1">
            <a:schemeClr val="dk1"/>
          </a:lnRef>
          <a:fillRef idx="2">
            <a:schemeClr val="dk1"/>
          </a:fillRef>
          <a:effectRef idx="1">
            <a:schemeClr val="dk1"/>
          </a:effectRef>
          <a:fontRef idx="minor">
            <a:schemeClr val="dk1"/>
          </a:fontRef>
        </p:style>
        <p:txBody>
          <a:bodyPr anchor="ctr"/>
          <a:lstStyle/>
          <a:p>
            <a:pPr eaLnBrk="1" hangingPunct="1">
              <a:spcBef>
                <a:spcPct val="20000"/>
              </a:spcBef>
              <a:defRPr/>
            </a:pPr>
            <a:r>
              <a:rPr lang="en-US" sz="1600" dirty="0">
                <a:latin typeface="Arial" pitchFamily="34" charset="0"/>
              </a:rPr>
              <a:t>Positive Train Control (PTC)</a:t>
            </a:r>
          </a:p>
          <a:p>
            <a:pPr eaLnBrk="1" hangingPunct="1">
              <a:spcBef>
                <a:spcPts val="200"/>
              </a:spcBef>
              <a:defRPr/>
            </a:pPr>
            <a:r>
              <a:rPr lang="en-US" sz="1600" dirty="0">
                <a:latin typeface="Arial" pitchFamily="34" charset="0"/>
              </a:rPr>
              <a:t>Upper Hudson signal improvements</a:t>
            </a:r>
          </a:p>
        </p:txBody>
      </p:sp>
      <p:sp>
        <p:nvSpPr>
          <p:cNvPr id="40" name="Line Callout 1 39"/>
          <p:cNvSpPr/>
          <p:nvPr/>
        </p:nvSpPr>
        <p:spPr>
          <a:xfrm>
            <a:off x="5664200" y="3533775"/>
            <a:ext cx="2851150" cy="530225"/>
          </a:xfrm>
          <a:prstGeom prst="borderCallout1">
            <a:avLst>
              <a:gd name="adj1" fmla="val 100826"/>
              <a:gd name="adj2" fmla="val 24214"/>
              <a:gd name="adj3" fmla="val 187319"/>
              <a:gd name="adj4" fmla="val 24206"/>
            </a:avLst>
          </a:prstGeom>
        </p:spPr>
        <p:style>
          <a:lnRef idx="1">
            <a:schemeClr val="dk1"/>
          </a:lnRef>
          <a:fillRef idx="2">
            <a:schemeClr val="dk1"/>
          </a:fillRef>
          <a:effectRef idx="1">
            <a:schemeClr val="dk1"/>
          </a:effectRef>
          <a:fontRef idx="minor">
            <a:schemeClr val="dk1"/>
          </a:fontRef>
        </p:style>
        <p:txBody>
          <a:bodyPr anchor="ctr"/>
          <a:lstStyle/>
          <a:p>
            <a:pPr eaLnBrk="1" hangingPunct="1">
              <a:spcBef>
                <a:spcPts val="200"/>
              </a:spcBef>
              <a:defRPr/>
            </a:pPr>
            <a:r>
              <a:rPr lang="en-US" sz="1600" dirty="0">
                <a:latin typeface="Arial" pitchFamily="34" charset="0"/>
              </a:rPr>
              <a:t>Customer communications</a:t>
            </a:r>
          </a:p>
          <a:p>
            <a:pPr eaLnBrk="1" hangingPunct="1">
              <a:spcBef>
                <a:spcPts val="200"/>
              </a:spcBef>
              <a:defRPr/>
            </a:pPr>
            <a:r>
              <a:rPr lang="en-US" sz="1600" dirty="0">
                <a:latin typeface="Arial" pitchFamily="34" charset="0"/>
              </a:rPr>
              <a:t>Priority station improvements</a:t>
            </a:r>
          </a:p>
        </p:txBody>
      </p:sp>
      <p:sp>
        <p:nvSpPr>
          <p:cNvPr id="41" name="Line Callout 1 40"/>
          <p:cNvSpPr/>
          <p:nvPr/>
        </p:nvSpPr>
        <p:spPr>
          <a:xfrm>
            <a:off x="6686550" y="4144963"/>
            <a:ext cx="1828800" cy="530225"/>
          </a:xfrm>
          <a:prstGeom prst="borderCallout1">
            <a:avLst>
              <a:gd name="adj1" fmla="val 98586"/>
              <a:gd name="adj2" fmla="val 32450"/>
              <a:gd name="adj3" fmla="val 162683"/>
              <a:gd name="adj4" fmla="val 32441"/>
            </a:avLst>
          </a:prstGeom>
        </p:spPr>
        <p:style>
          <a:lnRef idx="1">
            <a:schemeClr val="dk1"/>
          </a:lnRef>
          <a:fillRef idx="2">
            <a:schemeClr val="dk1"/>
          </a:fillRef>
          <a:effectRef idx="1">
            <a:schemeClr val="dk1"/>
          </a:effectRef>
          <a:fontRef idx="minor">
            <a:schemeClr val="dk1"/>
          </a:fontRef>
        </p:style>
        <p:txBody>
          <a:bodyPr anchor="ctr"/>
          <a:lstStyle/>
          <a:p>
            <a:pPr eaLnBrk="1" hangingPunct="1">
              <a:spcBef>
                <a:spcPct val="20000"/>
              </a:spcBef>
              <a:defRPr/>
            </a:pPr>
            <a:r>
              <a:rPr lang="en-US" sz="1600" dirty="0">
                <a:latin typeface="Arial" pitchFamily="34" charset="0"/>
              </a:rPr>
              <a:t>Renew substations/3</a:t>
            </a:r>
            <a:r>
              <a:rPr lang="en-US" sz="1600" baseline="30000" dirty="0">
                <a:latin typeface="Arial" pitchFamily="34" charset="0"/>
              </a:rPr>
              <a:t>rd</a:t>
            </a:r>
            <a:r>
              <a:rPr lang="en-US" sz="1600" dirty="0">
                <a:latin typeface="Arial" pitchFamily="34" charset="0"/>
              </a:rPr>
              <a:t> rail</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770" name="Object 12" hidden="1"/>
          <p:cNvGraphicFramePr>
            <a:graphicFrameLocks noChangeAspect="1"/>
          </p:cNvGraphicFramePr>
          <p:nvPr/>
        </p:nvGraphicFramePr>
        <p:xfrm>
          <a:off x="1588" y="1588"/>
          <a:ext cx="1587" cy="1587"/>
        </p:xfrm>
        <a:graphic>
          <a:graphicData uri="http://schemas.openxmlformats.org/presentationml/2006/ole">
            <p:oleObj spid="_x0000_s32770" name="think-cell Slide" r:id="rId5" imgW="38100" imgH="38100" progId="TCLayout.ActiveDocument.1">
              <p:embed/>
            </p:oleObj>
          </a:graphicData>
        </a:graphic>
      </p:graphicFrame>
      <p:sp>
        <p:nvSpPr>
          <p:cNvPr id="3" name="Rectangle 2" hidden="1"/>
          <p:cNvSpPr/>
          <p:nvPr>
            <p:custDataLst>
              <p:tags r:id="rId2"/>
            </p:custDataLst>
          </p:nvPr>
        </p:nvSpPr>
        <p:spPr bwMode="auto">
          <a:xfrm>
            <a:off x="0" y="0"/>
            <a:ext cx="158750" cy="158750"/>
          </a:xfrm>
          <a:prstGeom prst="rect">
            <a:avLst/>
          </a:prstGeom>
          <a:gradFill flip="none" rotWithShape="1">
            <a:gsLst>
              <a:gs pos="0">
                <a:schemeClr val="accent1">
                  <a:tint val="100000"/>
                  <a:shade val="100000"/>
                  <a:satMod val="130000"/>
                </a:schemeClr>
              </a:gs>
              <a:gs pos="100000">
                <a:schemeClr val="accent1">
                  <a:tint val="50000"/>
                  <a:shade val="100000"/>
                  <a:satMod val="350000"/>
                </a:schemeClr>
              </a:gs>
            </a:gsLst>
            <a:lin ang="16200000" scaled="0"/>
            <a:tileRect/>
          </a:gradFill>
          <a:effectLst/>
          <a:extLst>
            <a:ext uri="{AF507438-7753-43E0-B8FC-AC1667EBCBE1}">
              <a14:hiddenEffects xmlns:a14="http://schemas.microsoft.com/office/drawing/2010/main" xmlns="">
                <a:effectLst>
                  <a:outerShdw blurRad="40000" dist="23000" dir="5400000" rotWithShape="0">
                    <a:srgbClr val="000000">
                      <a:alpha val="35000"/>
                    </a:srgbClr>
                  </a:outerShdw>
                </a:effectLst>
              </a14:hiddenEffects>
            </a:ext>
          </a:ex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algn="ctr" eaLnBrk="1" hangingPunct="1">
              <a:defRPr/>
            </a:pPr>
            <a:endParaRPr lang="en-US" sz="1600">
              <a:latin typeface="Arial"/>
              <a:cs typeface="Arial"/>
              <a:sym typeface="Arial"/>
            </a:endParaRPr>
          </a:p>
        </p:txBody>
      </p:sp>
      <p:pic>
        <p:nvPicPr>
          <p:cNvPr id="32772" name="Picture 8" descr="P:\Plan2015-2019\Presentations\Images\_MTAB_0215.jpg"/>
          <p:cNvPicPr>
            <a:picLocks noChangeAspect="1" noChangeArrowheads="1"/>
          </p:cNvPicPr>
          <p:nvPr/>
        </p:nvPicPr>
        <p:blipFill>
          <a:blip r:embed="rId6"/>
          <a:srcRect t="37935" b="2988"/>
          <a:stretch>
            <a:fillRect/>
          </a:stretch>
        </p:blipFill>
        <p:spPr bwMode="auto">
          <a:xfrm>
            <a:off x="0" y="0"/>
            <a:ext cx="9144000" cy="6858000"/>
          </a:xfrm>
          <a:prstGeom prst="rect">
            <a:avLst/>
          </a:prstGeom>
          <a:noFill/>
          <a:ln w="9525">
            <a:noFill/>
            <a:miter lim="800000"/>
            <a:headEnd/>
            <a:tailEnd/>
          </a:ln>
        </p:spPr>
      </p:pic>
      <p:sp>
        <p:nvSpPr>
          <p:cNvPr id="32773" name="Slide Number Placeholder 4"/>
          <p:cNvSpPr>
            <a:spLocks noGrp="1"/>
          </p:cNvSpPr>
          <p:nvPr>
            <p:ph type="sldNum" sz="quarter" idx="12"/>
          </p:nvPr>
        </p:nvSpPr>
        <p:spPr bwMode="auto">
          <a:noFill/>
          <a:ln>
            <a:miter lim="800000"/>
            <a:headEnd/>
            <a:tailEnd/>
          </a:ln>
        </p:spPr>
        <p:txBody>
          <a:bodyPr/>
          <a:lstStyle/>
          <a:p>
            <a:fld id="{F1B085C4-6CCA-4F0C-8382-20C1F48C79F4}" type="slidenum">
              <a:rPr lang="en-US" altLang="en-US"/>
              <a:pPr/>
              <a:t>14</a:t>
            </a:fld>
            <a:endParaRPr lang="en-US" altLang="en-US"/>
          </a:p>
        </p:txBody>
      </p:sp>
      <p:sp>
        <p:nvSpPr>
          <p:cNvPr id="11" name="Rectangle 10"/>
          <p:cNvSpPr/>
          <p:nvPr/>
        </p:nvSpPr>
        <p:spPr>
          <a:xfrm>
            <a:off x="0" y="5511800"/>
            <a:ext cx="9144000" cy="927100"/>
          </a:xfrm>
          <a:prstGeom prst="rect">
            <a:avLst/>
          </a:prstGeom>
          <a:solidFill>
            <a:schemeClr val="bg1">
              <a:lumMod val="95000"/>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32775" name="Title 1"/>
          <p:cNvSpPr>
            <a:spLocks noGrp="1"/>
          </p:cNvSpPr>
          <p:nvPr>
            <p:ph type="body" idx="4294967295"/>
          </p:nvPr>
        </p:nvSpPr>
        <p:spPr>
          <a:xfrm>
            <a:off x="6370638" y="5586413"/>
            <a:ext cx="2509837" cy="755650"/>
          </a:xfrm>
          <a:noFill/>
        </p:spPr>
        <p:txBody>
          <a:bodyPr anchor="ctr"/>
          <a:lstStyle/>
          <a:p>
            <a:pPr marL="0" indent="0" eaLnBrk="1" hangingPunct="1">
              <a:spcBef>
                <a:spcPct val="0"/>
              </a:spcBef>
              <a:buFontTx/>
              <a:buNone/>
            </a:pPr>
            <a:r>
              <a:rPr lang="en-US" altLang="en-US" b="1" smtClean="0">
                <a:latin typeface="Arial" pitchFamily="34" charset="0"/>
                <a:cs typeface="Arial" pitchFamily="34" charset="0"/>
              </a:rPr>
              <a:t>MTA Bus</a:t>
            </a:r>
          </a:p>
          <a:p>
            <a:pPr marL="0" indent="0" eaLnBrk="1" hangingPunct="1">
              <a:spcBef>
                <a:spcPct val="0"/>
              </a:spcBef>
              <a:buFontTx/>
              <a:buNone/>
            </a:pPr>
            <a:r>
              <a:rPr lang="en-US" altLang="en-US" sz="2000" b="1" i="1" smtClean="0">
                <a:latin typeface="Arial" pitchFamily="34" charset="0"/>
                <a:cs typeface="Arial" pitchFamily="34" charset="0"/>
              </a:rPr>
              <a:t>Express Bus</a:t>
            </a:r>
            <a:endParaRPr lang="en-US" altLang="en-US" sz="1200" b="1" i="1" smtClean="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4818" name="Object 12" hidden="1"/>
          <p:cNvGraphicFramePr>
            <a:graphicFrameLocks noChangeAspect="1"/>
          </p:cNvGraphicFramePr>
          <p:nvPr/>
        </p:nvGraphicFramePr>
        <p:xfrm>
          <a:off x="1588" y="1588"/>
          <a:ext cx="1587" cy="1587"/>
        </p:xfrm>
        <a:graphic>
          <a:graphicData uri="http://schemas.openxmlformats.org/presentationml/2006/ole">
            <p:oleObj spid="_x0000_s34818" name="think-cell Slide" r:id="rId12" imgW="38100" imgH="38100" progId="TCLayout.ActiveDocument.1">
              <p:embed/>
            </p:oleObj>
          </a:graphicData>
        </a:graphic>
      </p:graphicFrame>
      <p:sp>
        <p:nvSpPr>
          <p:cNvPr id="3" name="Rectangle 2" hidden="1"/>
          <p:cNvSpPr/>
          <p:nvPr>
            <p:custDataLst>
              <p:tags r:id="rId2"/>
            </p:custDataLst>
          </p:nvPr>
        </p:nvSpPr>
        <p:spPr bwMode="auto">
          <a:xfrm>
            <a:off x="0" y="0"/>
            <a:ext cx="158750" cy="158750"/>
          </a:xfrm>
          <a:prstGeom prst="rect">
            <a:avLst/>
          </a:prstGeom>
          <a:gradFill flip="none" rotWithShape="1">
            <a:gsLst>
              <a:gs pos="0">
                <a:schemeClr val="accent1">
                  <a:tint val="100000"/>
                  <a:shade val="100000"/>
                  <a:satMod val="130000"/>
                </a:schemeClr>
              </a:gs>
              <a:gs pos="100000">
                <a:schemeClr val="accent1">
                  <a:tint val="50000"/>
                  <a:shade val="100000"/>
                  <a:satMod val="350000"/>
                </a:schemeClr>
              </a:gs>
            </a:gsLst>
            <a:lin ang="16200000" scaled="0"/>
            <a:tileRect/>
          </a:gradFill>
          <a:effectLst/>
          <a:extLst>
            <a:ext uri="{AF507438-7753-43E0-B8FC-AC1667EBCBE1}">
              <a14:hiddenEffects xmlns:a14="http://schemas.microsoft.com/office/drawing/2010/main" xmlns="">
                <a:effectLst>
                  <a:outerShdw blurRad="40000" dist="23000" dir="5400000" rotWithShape="0">
                    <a:srgbClr val="000000">
                      <a:alpha val="35000"/>
                    </a:srgbClr>
                  </a:outerShdw>
                </a:effectLst>
              </a14:hiddenEffects>
            </a:ext>
          </a:ex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algn="ctr" eaLnBrk="1" hangingPunct="1">
              <a:defRPr/>
            </a:pPr>
            <a:endParaRPr lang="en-US" sz="1600">
              <a:latin typeface="Arial" panose="020B0604020202020204" pitchFamily="34" charset="0"/>
              <a:cs typeface="Arial" panose="020B0604020202020204" pitchFamily="34" charset="0"/>
              <a:sym typeface="Arial" panose="020B0604020202020204" pitchFamily="34" charset="0"/>
            </a:endParaRPr>
          </a:p>
        </p:txBody>
      </p:sp>
      <p:sp>
        <p:nvSpPr>
          <p:cNvPr id="34820" name="Slide Number Placeholder 4"/>
          <p:cNvSpPr>
            <a:spLocks noGrp="1"/>
          </p:cNvSpPr>
          <p:nvPr>
            <p:ph type="sldNum" sz="quarter" idx="12"/>
          </p:nvPr>
        </p:nvSpPr>
        <p:spPr bwMode="auto">
          <a:noFill/>
          <a:ln>
            <a:miter lim="800000"/>
            <a:headEnd/>
            <a:tailEnd/>
          </a:ln>
        </p:spPr>
        <p:txBody>
          <a:bodyPr/>
          <a:lstStyle/>
          <a:p>
            <a:fld id="{FF979B20-1A69-4B3E-AEA0-95C9095ED28A}" type="slidenum">
              <a:rPr lang="en-US" altLang="en-US"/>
              <a:pPr/>
              <a:t>15</a:t>
            </a:fld>
            <a:endParaRPr lang="en-US" altLang="en-US"/>
          </a:p>
        </p:txBody>
      </p:sp>
      <p:sp>
        <p:nvSpPr>
          <p:cNvPr id="34821" name="Title 1"/>
          <p:cNvSpPr>
            <a:spLocks noGrp="1"/>
          </p:cNvSpPr>
          <p:nvPr>
            <p:ph type="body" idx="4294967295"/>
          </p:nvPr>
        </p:nvSpPr>
        <p:spPr>
          <a:xfrm>
            <a:off x="441325" y="296863"/>
            <a:ext cx="8453438" cy="755650"/>
          </a:xfrm>
          <a:noFill/>
        </p:spPr>
        <p:txBody>
          <a:bodyPr anchor="ctr"/>
          <a:lstStyle/>
          <a:p>
            <a:pPr marL="0" indent="0" eaLnBrk="1" hangingPunct="1">
              <a:spcBef>
                <a:spcPct val="0"/>
              </a:spcBef>
              <a:buFontTx/>
              <a:buNone/>
            </a:pPr>
            <a:r>
              <a:rPr lang="en-US" altLang="en-US" b="1" smtClean="0">
                <a:latin typeface="Arial" pitchFamily="34" charset="0"/>
                <a:cs typeface="Arial" pitchFamily="34" charset="0"/>
              </a:rPr>
              <a:t>MTA Bus: $0.4 billion</a:t>
            </a:r>
          </a:p>
        </p:txBody>
      </p:sp>
      <p:graphicFrame>
        <p:nvGraphicFramePr>
          <p:cNvPr id="34822" name="Object 23"/>
          <p:cNvGraphicFramePr>
            <a:graphicFrameLocks/>
          </p:cNvGraphicFramePr>
          <p:nvPr/>
        </p:nvGraphicFramePr>
        <p:xfrm>
          <a:off x="266700" y="3467100"/>
          <a:ext cx="8543925" cy="2419350"/>
        </p:xfrm>
        <a:graphic>
          <a:graphicData uri="http://schemas.openxmlformats.org/presentationml/2006/ole">
            <p:oleObj spid="_x0000_s34822" name="Chart" r:id="rId13" imgW="8543841" imgH="2419485" progId="MSGraph.Chart.8">
              <p:embed followColorScheme="full"/>
            </p:oleObj>
          </a:graphicData>
        </a:graphic>
      </p:graphicFrame>
      <p:sp>
        <p:nvSpPr>
          <p:cNvPr id="20" name="Rectangle 19"/>
          <p:cNvSpPr/>
          <p:nvPr>
            <p:custDataLst>
              <p:tags r:id="rId3"/>
            </p:custDataLst>
          </p:nvPr>
        </p:nvSpPr>
        <p:spPr bwMode="auto">
          <a:xfrm>
            <a:off x="7612063" y="5959475"/>
            <a:ext cx="522287" cy="244475"/>
          </a:xfrm>
          <a:prstGeom prst="rect">
            <a:avLst/>
          </a:prstGeom>
          <a:noFill/>
          <a:ln w="9525" cap="flat" cmpd="sng" algn="ctr">
            <a:noFill/>
            <a:prstDash val="solid"/>
          </a:ln>
          <a:effectLst/>
          <a:extLst>
            <a:ext uri="{909E8E84-426E-40DD-AFC4-6F175D3DCCD1}">
              <a14:hiddenFill xmlns:a14="http://schemas.microsoft.com/office/drawing/2010/main" xmlns="">
                <a:solidFill>
                  <a:schemeClr val="accent1">
                    <a:tint val="100000"/>
                    <a:shade val="100000"/>
                    <a:satMod val="130000"/>
                  </a:schemeClr>
                </a:solidFill>
              </a14:hiddenFill>
            </a:ext>
            <a:ext uri="{91240B29-F687-4F45-9708-019B960494DF}">
              <a14:hiddenLine xmlns:a14="http://schemas.microsoft.com/office/drawing/2010/main" xmlns="" w="9525" cap="flat" cmpd="sng" algn="ctr">
                <a:solidFill>
                  <a:schemeClr val="accent1">
                    <a:shade val="95000"/>
                    <a:satMod val="105000"/>
                  </a:schemeClr>
                </a:solidFill>
                <a:prstDash val="solid"/>
              </a14:hiddenLine>
            </a:ext>
            <a:ext uri="{AF507438-7753-43E0-B8FC-AC1667EBCBE1}">
              <a14:hiddenEffects xmlns:a14="http://schemas.microsoft.com/office/drawing/2010/main" xmlns="">
                <a:effectLst>
                  <a:outerShdw blurRad="40000" dist="23000" dir="5400000" rotWithShape="0">
                    <a:srgbClr val="000000">
                      <a:alpha val="35000"/>
                    </a:srgbClr>
                  </a:outerShdw>
                </a:effectLst>
              </a14:hiddenEffects>
            </a:ext>
          </a:extLst>
        </p:spPr>
        <p:style>
          <a:lnRef idx="1">
            <a:schemeClr val="accent1"/>
          </a:lnRef>
          <a:fillRef idx="3">
            <a:schemeClr val="accent1"/>
          </a:fillRef>
          <a:effectRef idx="2">
            <a:schemeClr val="accent1"/>
          </a:effectRef>
          <a:fontRef idx="minor">
            <a:schemeClr val="lt1"/>
          </a:fontRef>
        </p:style>
        <p:txBody>
          <a:bodyPr lIns="0" tIns="0" rIns="0" bIns="0"/>
          <a:lstStyle/>
          <a:p>
            <a:pPr algn="ctr" eaLnBrk="1" hangingPunct="1">
              <a:defRPr/>
            </a:pPr>
            <a:fld id="{0D7BBDE0-9E1F-4BBF-A6A4-761B5AF28930}" type="datetime'O''''''t''h''''''''e''''''''''r'''''''''''''''''''''''''''''''">
              <a:rPr lang="en-US" sz="1600">
                <a:solidFill>
                  <a:schemeClr val="tx1"/>
                </a:solidFill>
                <a:latin typeface="Arial"/>
                <a:cs typeface="Arial"/>
                <a:sym typeface="Arial"/>
              </a:rPr>
              <a:pPr algn="ctr" eaLnBrk="1" hangingPunct="1">
                <a:defRPr/>
              </a:pPr>
              <a:t>Other</a:t>
            </a:fld>
            <a:endParaRPr lang="en-US" sz="1600" dirty="0">
              <a:solidFill>
                <a:schemeClr val="tx1"/>
              </a:solidFill>
              <a:latin typeface="Arial"/>
              <a:cs typeface="Arial"/>
              <a:sym typeface="Arial"/>
            </a:endParaRPr>
          </a:p>
        </p:txBody>
      </p:sp>
      <p:sp>
        <p:nvSpPr>
          <p:cNvPr id="34824" name="Text Placeholder 14"/>
          <p:cNvSpPr>
            <a:spLocks noGrp="1"/>
          </p:cNvSpPr>
          <p:nvPr>
            <p:ph type="body" idx="4294967295"/>
            <p:custDataLst>
              <p:tags r:id="rId4"/>
            </p:custDataLst>
          </p:nvPr>
        </p:nvSpPr>
        <p:spPr bwMode="gray">
          <a:xfrm>
            <a:off x="7561263" y="5187950"/>
            <a:ext cx="622300" cy="244475"/>
          </a:xfrm>
        </p:spPr>
        <p:txBody>
          <a:bodyPr wrap="none" lIns="28575" tIns="0" rIns="28575" bIns="0" anchor="b"/>
          <a:lstStyle/>
          <a:p>
            <a:pPr marL="0" indent="0" algn="ctr">
              <a:spcBef>
                <a:spcPct val="0"/>
              </a:spcBef>
              <a:buFont typeface="Arial" pitchFamily="34" charset="0"/>
              <a:buNone/>
            </a:pPr>
            <a:fld id="{2C46600E-85AF-4F14-983F-6E2E8F97F5C5}" type="datetime'''''''''''''''''''''''''''''''''''''''''''$''''''''''40'">
              <a:rPr lang="en-US" altLang="en-US" sz="1600" smtClean="0">
                <a:latin typeface="Arial" pitchFamily="34" charset="0"/>
                <a:cs typeface="Arial" pitchFamily="34" charset="0"/>
                <a:sym typeface="Arial" pitchFamily="34" charset="0"/>
              </a:rPr>
              <a:pPr marL="0" indent="0" algn="ctr">
                <a:spcBef>
                  <a:spcPct val="0"/>
                </a:spcBef>
                <a:buFont typeface="Arial" pitchFamily="34" charset="0"/>
                <a:buNone/>
              </a:pPr>
              <a:t>$40</a:t>
            </a:fld>
            <a:r>
              <a:rPr lang="en-US" altLang="en-US" sz="1600" smtClean="0">
                <a:latin typeface="Arial" pitchFamily="34" charset="0"/>
                <a:cs typeface="Arial" pitchFamily="34" charset="0"/>
                <a:sym typeface="Arial" pitchFamily="34" charset="0"/>
              </a:rPr>
              <a:t> m</a:t>
            </a:r>
          </a:p>
        </p:txBody>
      </p:sp>
      <p:sp>
        <p:nvSpPr>
          <p:cNvPr id="12" name="Rectangle 11"/>
          <p:cNvSpPr/>
          <p:nvPr>
            <p:custDataLst>
              <p:tags r:id="rId5"/>
            </p:custDataLst>
          </p:nvPr>
        </p:nvSpPr>
        <p:spPr bwMode="auto">
          <a:xfrm>
            <a:off x="5724525" y="5959475"/>
            <a:ext cx="971550" cy="488950"/>
          </a:xfrm>
          <a:prstGeom prst="rect">
            <a:avLst/>
          </a:prstGeom>
          <a:noFill/>
          <a:ln w="9525" cap="flat" cmpd="sng" algn="ctr">
            <a:noFill/>
            <a:prstDash val="solid"/>
          </a:ln>
          <a:effectLst/>
          <a:extLst>
            <a:ext uri="{909E8E84-426E-40DD-AFC4-6F175D3DCCD1}">
              <a14:hiddenFill xmlns:a14="http://schemas.microsoft.com/office/drawing/2010/main" xmlns="">
                <a:solidFill>
                  <a:schemeClr val="accent1">
                    <a:tint val="100000"/>
                    <a:shade val="100000"/>
                    <a:satMod val="130000"/>
                  </a:schemeClr>
                </a:solidFill>
              </a14:hiddenFill>
            </a:ext>
            <a:ext uri="{91240B29-F687-4F45-9708-019B960494DF}">
              <a14:hiddenLine xmlns:a14="http://schemas.microsoft.com/office/drawing/2010/main" xmlns="" w="9525" cap="flat" cmpd="sng" algn="ctr">
                <a:solidFill>
                  <a:schemeClr val="accent1">
                    <a:shade val="95000"/>
                    <a:satMod val="105000"/>
                  </a:schemeClr>
                </a:solidFill>
                <a:prstDash val="solid"/>
              </a14:hiddenLine>
            </a:ext>
            <a:ext uri="{AF507438-7753-43E0-B8FC-AC1667EBCBE1}">
              <a14:hiddenEffects xmlns:a14="http://schemas.microsoft.com/office/drawing/2010/main" xmlns="">
                <a:effectLst>
                  <a:outerShdw blurRad="40000" dist="23000" dir="5400000" rotWithShape="0">
                    <a:srgbClr val="000000">
                      <a:alpha val="35000"/>
                    </a:srgbClr>
                  </a:outerShdw>
                </a:effectLst>
              </a14:hiddenEffects>
            </a:ext>
          </a:extLst>
        </p:spPr>
        <p:style>
          <a:lnRef idx="1">
            <a:schemeClr val="accent1"/>
          </a:lnRef>
          <a:fillRef idx="3">
            <a:schemeClr val="accent1"/>
          </a:fillRef>
          <a:effectRef idx="2">
            <a:schemeClr val="accent1"/>
          </a:effectRef>
          <a:fontRef idx="minor">
            <a:schemeClr val="lt1"/>
          </a:fontRef>
        </p:style>
        <p:txBody>
          <a:bodyPr lIns="0" tIns="0" rIns="0" bIns="0"/>
          <a:lstStyle/>
          <a:p>
            <a:pPr algn="ctr" eaLnBrk="1" hangingPunct="1">
              <a:defRPr/>
            </a:pPr>
            <a:fld id="{66A43353-88BC-415F-A25C-482D01C28E8E}" type="datetime'''A''''rt''''iculat''''''ed&#10;''B''''''u''''''''''''se''''s'''">
              <a:rPr lang="en-US" sz="1600">
                <a:solidFill>
                  <a:schemeClr val="tx1"/>
                </a:solidFill>
                <a:latin typeface="Arial"/>
                <a:cs typeface="Arial"/>
                <a:sym typeface="Arial"/>
              </a:rPr>
              <a:pPr algn="ctr" eaLnBrk="1" hangingPunct="1">
                <a:defRPr/>
              </a:pPr>
              <a:t>Articulated
Buses</a:t>
            </a:fld>
            <a:endParaRPr lang="en-US" sz="1600">
              <a:solidFill>
                <a:schemeClr val="tx1"/>
              </a:solidFill>
              <a:latin typeface="Arial"/>
              <a:cs typeface="Arial"/>
              <a:sym typeface="Arial"/>
            </a:endParaRPr>
          </a:p>
        </p:txBody>
      </p:sp>
      <p:sp>
        <p:nvSpPr>
          <p:cNvPr id="14" name="Rectangle 13"/>
          <p:cNvSpPr/>
          <p:nvPr>
            <p:custDataLst>
              <p:tags r:id="rId6"/>
            </p:custDataLst>
          </p:nvPr>
        </p:nvSpPr>
        <p:spPr bwMode="auto">
          <a:xfrm>
            <a:off x="4221163" y="5959475"/>
            <a:ext cx="655637" cy="244475"/>
          </a:xfrm>
          <a:prstGeom prst="rect">
            <a:avLst/>
          </a:prstGeom>
          <a:noFill/>
          <a:ln w="9525" cap="flat" cmpd="sng" algn="ctr">
            <a:noFill/>
            <a:prstDash val="solid"/>
          </a:ln>
          <a:effectLst/>
          <a:extLst>
            <a:ext uri="{909E8E84-426E-40DD-AFC4-6F175D3DCCD1}">
              <a14:hiddenFill xmlns:a14="http://schemas.microsoft.com/office/drawing/2010/main" xmlns="">
                <a:solidFill>
                  <a:schemeClr val="accent1">
                    <a:tint val="100000"/>
                    <a:shade val="100000"/>
                    <a:satMod val="130000"/>
                  </a:schemeClr>
                </a:solidFill>
              </a14:hiddenFill>
            </a:ext>
            <a:ext uri="{91240B29-F687-4F45-9708-019B960494DF}">
              <a14:hiddenLine xmlns:a14="http://schemas.microsoft.com/office/drawing/2010/main" xmlns="" w="9525" cap="flat" cmpd="sng" algn="ctr">
                <a:solidFill>
                  <a:schemeClr val="accent1">
                    <a:shade val="95000"/>
                    <a:satMod val="105000"/>
                  </a:schemeClr>
                </a:solidFill>
                <a:prstDash val="solid"/>
              </a14:hiddenLine>
            </a:ext>
            <a:ext uri="{AF507438-7753-43E0-B8FC-AC1667EBCBE1}">
              <a14:hiddenEffects xmlns:a14="http://schemas.microsoft.com/office/drawing/2010/main" xmlns="">
                <a:effectLst>
                  <a:outerShdw blurRad="40000" dist="23000" dir="5400000" rotWithShape="0">
                    <a:srgbClr val="000000">
                      <a:alpha val="35000"/>
                    </a:srgbClr>
                  </a:outerShdw>
                </a:effectLst>
              </a14:hiddenEffects>
            </a:ext>
          </a:extLst>
        </p:spPr>
        <p:style>
          <a:lnRef idx="1">
            <a:schemeClr val="accent1"/>
          </a:lnRef>
          <a:fillRef idx="3">
            <a:schemeClr val="accent1"/>
          </a:fillRef>
          <a:effectRef idx="2">
            <a:schemeClr val="accent1"/>
          </a:effectRef>
          <a:fontRef idx="minor">
            <a:schemeClr val="lt1"/>
          </a:fontRef>
        </p:style>
        <p:txBody>
          <a:bodyPr lIns="0" tIns="0" rIns="0" bIns="0"/>
          <a:lstStyle/>
          <a:p>
            <a:pPr algn="ctr" eaLnBrk="1" hangingPunct="1">
              <a:defRPr/>
            </a:pPr>
            <a:fld id="{2860E01D-9BE2-45DF-9827-53F92F6EA4B7}" type="datetime'''''''''''''''''''D''''''''epo''''ts'''''">
              <a:rPr lang="en-US" sz="1600">
                <a:solidFill>
                  <a:schemeClr val="tx1"/>
                </a:solidFill>
                <a:latin typeface="Arial"/>
                <a:cs typeface="Arial"/>
                <a:sym typeface="Arial"/>
              </a:rPr>
              <a:pPr algn="ctr" eaLnBrk="1" hangingPunct="1">
                <a:defRPr/>
              </a:pPr>
              <a:t>Depots</a:t>
            </a:fld>
            <a:endParaRPr lang="en-US" sz="1600">
              <a:solidFill>
                <a:schemeClr val="tx1"/>
              </a:solidFill>
              <a:latin typeface="Arial"/>
              <a:cs typeface="Arial"/>
              <a:sym typeface="Arial"/>
            </a:endParaRPr>
          </a:p>
        </p:txBody>
      </p:sp>
      <p:sp>
        <p:nvSpPr>
          <p:cNvPr id="16" name="Rectangle 15"/>
          <p:cNvSpPr/>
          <p:nvPr>
            <p:custDataLst>
              <p:tags r:id="rId7"/>
            </p:custDataLst>
          </p:nvPr>
        </p:nvSpPr>
        <p:spPr bwMode="auto">
          <a:xfrm>
            <a:off x="2490788" y="5959475"/>
            <a:ext cx="792162" cy="488950"/>
          </a:xfrm>
          <a:prstGeom prst="rect">
            <a:avLst/>
          </a:prstGeom>
          <a:noFill/>
          <a:ln w="9525" cap="flat" cmpd="sng" algn="ctr">
            <a:noFill/>
            <a:prstDash val="solid"/>
          </a:ln>
          <a:effectLst/>
          <a:extLst>
            <a:ext uri="{909E8E84-426E-40DD-AFC4-6F175D3DCCD1}">
              <a14:hiddenFill xmlns:a14="http://schemas.microsoft.com/office/drawing/2010/main" xmlns="">
                <a:solidFill>
                  <a:schemeClr val="accent1">
                    <a:tint val="100000"/>
                    <a:shade val="100000"/>
                    <a:satMod val="130000"/>
                  </a:schemeClr>
                </a:solidFill>
              </a14:hiddenFill>
            </a:ext>
            <a:ext uri="{91240B29-F687-4F45-9708-019B960494DF}">
              <a14:hiddenLine xmlns:a14="http://schemas.microsoft.com/office/drawing/2010/main" xmlns="" w="9525" cap="flat" cmpd="sng" algn="ctr">
                <a:solidFill>
                  <a:schemeClr val="accent1">
                    <a:shade val="95000"/>
                    <a:satMod val="105000"/>
                  </a:schemeClr>
                </a:solidFill>
                <a:prstDash val="solid"/>
              </a14:hiddenLine>
            </a:ext>
            <a:ext uri="{AF507438-7753-43E0-B8FC-AC1667EBCBE1}">
              <a14:hiddenEffects xmlns:a14="http://schemas.microsoft.com/office/drawing/2010/main" xmlns="">
                <a:effectLst>
                  <a:outerShdw blurRad="40000" dist="23000" dir="5400000" rotWithShape="0">
                    <a:srgbClr val="000000">
                      <a:alpha val="35000"/>
                    </a:srgbClr>
                  </a:outerShdw>
                </a:effectLst>
              </a14:hiddenEffects>
            </a:ext>
          </a:extLst>
        </p:spPr>
        <p:style>
          <a:lnRef idx="1">
            <a:schemeClr val="accent1"/>
          </a:lnRef>
          <a:fillRef idx="3">
            <a:schemeClr val="accent1"/>
          </a:fillRef>
          <a:effectRef idx="2">
            <a:schemeClr val="accent1"/>
          </a:effectRef>
          <a:fontRef idx="minor">
            <a:schemeClr val="lt1"/>
          </a:fontRef>
        </p:style>
        <p:txBody>
          <a:bodyPr lIns="0" tIns="0" rIns="0" bIns="0"/>
          <a:lstStyle/>
          <a:p>
            <a:pPr algn="ctr" eaLnBrk="1" hangingPunct="1">
              <a:defRPr/>
            </a:pPr>
            <a:fld id="{0B7E538A-1A05-4544-A29B-D67A854A14E4}" type="datetime'''Ra''''''di''o''''''/''&#10;Sy''s''''te''''m''''''s'''''''''''">
              <a:rPr lang="en-US" sz="1600">
                <a:solidFill>
                  <a:schemeClr val="tx1"/>
                </a:solidFill>
                <a:latin typeface="Arial"/>
                <a:cs typeface="Arial"/>
                <a:sym typeface="Arial"/>
              </a:rPr>
              <a:pPr algn="ctr" eaLnBrk="1" hangingPunct="1">
                <a:defRPr/>
              </a:pPr>
              <a:t>Radio/
Systems</a:t>
            </a:fld>
            <a:endParaRPr lang="en-US" sz="1600">
              <a:solidFill>
                <a:schemeClr val="tx1"/>
              </a:solidFill>
              <a:latin typeface="Arial"/>
              <a:cs typeface="Arial"/>
              <a:sym typeface="Arial"/>
            </a:endParaRPr>
          </a:p>
        </p:txBody>
      </p:sp>
      <p:sp>
        <p:nvSpPr>
          <p:cNvPr id="18" name="Rectangle 17"/>
          <p:cNvSpPr/>
          <p:nvPr>
            <p:custDataLst>
              <p:tags r:id="rId8"/>
            </p:custDataLst>
          </p:nvPr>
        </p:nvSpPr>
        <p:spPr bwMode="auto">
          <a:xfrm>
            <a:off x="850900" y="5959475"/>
            <a:ext cx="746125" cy="488950"/>
          </a:xfrm>
          <a:prstGeom prst="rect">
            <a:avLst/>
          </a:prstGeom>
          <a:noFill/>
          <a:ln w="9525" cap="flat" cmpd="sng" algn="ctr">
            <a:noFill/>
            <a:prstDash val="solid"/>
          </a:ln>
          <a:effectLst/>
          <a:extLst>
            <a:ext uri="{909E8E84-426E-40DD-AFC4-6F175D3DCCD1}">
              <a14:hiddenFill xmlns:a14="http://schemas.microsoft.com/office/drawing/2010/main" xmlns="">
                <a:solidFill>
                  <a:schemeClr val="accent1">
                    <a:tint val="100000"/>
                    <a:shade val="100000"/>
                    <a:satMod val="130000"/>
                  </a:schemeClr>
                </a:solidFill>
              </a14:hiddenFill>
            </a:ext>
            <a:ext uri="{91240B29-F687-4F45-9708-019B960494DF}">
              <a14:hiddenLine xmlns:a14="http://schemas.microsoft.com/office/drawing/2010/main" xmlns="" w="9525" cap="flat" cmpd="sng" algn="ctr">
                <a:solidFill>
                  <a:schemeClr val="accent1">
                    <a:shade val="95000"/>
                    <a:satMod val="105000"/>
                  </a:schemeClr>
                </a:solidFill>
                <a:prstDash val="solid"/>
              </a14:hiddenLine>
            </a:ext>
            <a:ext uri="{AF507438-7753-43E0-B8FC-AC1667EBCBE1}">
              <a14:hiddenEffects xmlns:a14="http://schemas.microsoft.com/office/drawing/2010/main" xmlns="">
                <a:effectLst>
                  <a:outerShdw blurRad="40000" dist="23000" dir="5400000" rotWithShape="0">
                    <a:srgbClr val="000000">
                      <a:alpha val="35000"/>
                    </a:srgbClr>
                  </a:outerShdw>
                </a:effectLst>
              </a14:hiddenEffects>
            </a:ext>
          </a:extLst>
        </p:spPr>
        <p:style>
          <a:lnRef idx="1">
            <a:schemeClr val="accent1"/>
          </a:lnRef>
          <a:fillRef idx="3">
            <a:schemeClr val="accent1"/>
          </a:fillRef>
          <a:effectRef idx="2">
            <a:schemeClr val="accent1"/>
          </a:effectRef>
          <a:fontRef idx="minor">
            <a:schemeClr val="lt1"/>
          </a:fontRef>
        </p:style>
        <p:txBody>
          <a:bodyPr lIns="0" tIns="0" rIns="0" bIns="0"/>
          <a:lstStyle/>
          <a:p>
            <a:pPr algn="ctr" eaLnBrk="1" hangingPunct="1">
              <a:defRPr/>
            </a:pPr>
            <a:fld id="{C67C446B-6881-4AD7-A2FE-D03763464435}" type="datetime'E''''xp''''r''''e''''''''s''''''s&#10;''Bu''s''''''e''''s'''">
              <a:rPr lang="en-US" sz="1600">
                <a:solidFill>
                  <a:schemeClr val="tx1"/>
                </a:solidFill>
                <a:latin typeface="Arial"/>
                <a:cs typeface="Arial"/>
                <a:sym typeface="Arial"/>
              </a:rPr>
              <a:pPr algn="ctr" eaLnBrk="1" hangingPunct="1">
                <a:defRPr/>
              </a:pPr>
              <a:t>Express
Buses</a:t>
            </a:fld>
            <a:endParaRPr lang="en-US" sz="1600" dirty="0">
              <a:solidFill>
                <a:schemeClr val="tx1"/>
              </a:solidFill>
              <a:latin typeface="Arial"/>
              <a:cs typeface="Arial"/>
              <a:sym typeface="Arial"/>
            </a:endParaRPr>
          </a:p>
        </p:txBody>
      </p:sp>
      <p:sp>
        <p:nvSpPr>
          <p:cNvPr id="34829" name="Text Placeholder 13"/>
          <p:cNvSpPr>
            <a:spLocks noGrp="1"/>
          </p:cNvSpPr>
          <p:nvPr>
            <p:ph type="body" idx="4294967295"/>
            <p:custDataLst>
              <p:tags r:id="rId9"/>
            </p:custDataLst>
          </p:nvPr>
        </p:nvSpPr>
        <p:spPr bwMode="gray">
          <a:xfrm>
            <a:off x="857250" y="3330575"/>
            <a:ext cx="735013" cy="244475"/>
          </a:xfrm>
        </p:spPr>
        <p:txBody>
          <a:bodyPr wrap="none" lIns="28575" tIns="0" rIns="28575" bIns="0" anchor="b"/>
          <a:lstStyle/>
          <a:p>
            <a:pPr marL="0" indent="0" algn="ctr">
              <a:spcBef>
                <a:spcPct val="0"/>
              </a:spcBef>
              <a:buFont typeface="Arial" pitchFamily="34" charset="0"/>
              <a:buNone/>
            </a:pPr>
            <a:fld id="{0DF62E24-1C38-4F41-94F3-C32815DAE950}" type="datetime'''''''$''''''''''''2''''''''''''''''7''8'''''">
              <a:rPr lang="en-US" altLang="en-US" sz="1600" smtClean="0">
                <a:latin typeface="Arial" pitchFamily="34" charset="0"/>
                <a:cs typeface="Arial" pitchFamily="34" charset="0"/>
              </a:rPr>
              <a:pPr marL="0" indent="0" algn="ctr">
                <a:spcBef>
                  <a:spcPct val="0"/>
                </a:spcBef>
                <a:buFont typeface="Arial" pitchFamily="34" charset="0"/>
                <a:buNone/>
              </a:pPr>
              <a:t>$278</a:t>
            </a:fld>
            <a:r>
              <a:rPr lang="en-US" altLang="en-US" sz="1600" smtClean="0">
                <a:latin typeface="Arial" pitchFamily="34" charset="0"/>
                <a:cs typeface="Arial" pitchFamily="34" charset="0"/>
              </a:rPr>
              <a:t> </a:t>
            </a:r>
            <a:r>
              <a:rPr lang="en-US" altLang="en-US" sz="1600" smtClean="0">
                <a:latin typeface="Arial" pitchFamily="34" charset="0"/>
                <a:cs typeface="Arial" pitchFamily="34" charset="0"/>
                <a:sym typeface="Arial" pitchFamily="34" charset="0"/>
              </a:rPr>
              <a:t>m</a:t>
            </a:r>
          </a:p>
        </p:txBody>
      </p:sp>
      <p:sp>
        <p:nvSpPr>
          <p:cNvPr id="27" name="Line Callout 1 26"/>
          <p:cNvSpPr/>
          <p:nvPr/>
        </p:nvSpPr>
        <p:spPr>
          <a:xfrm>
            <a:off x="4221163" y="2339975"/>
            <a:ext cx="4291012" cy="419100"/>
          </a:xfrm>
          <a:prstGeom prst="borderCallout1">
            <a:avLst>
              <a:gd name="adj1" fmla="val 100447"/>
              <a:gd name="adj2" fmla="val 6663"/>
              <a:gd name="adj3" fmla="val 677310"/>
              <a:gd name="adj4" fmla="val 7001"/>
            </a:avLst>
          </a:prstGeom>
        </p:spPr>
        <p:style>
          <a:lnRef idx="1">
            <a:schemeClr val="dk1"/>
          </a:lnRef>
          <a:fillRef idx="2">
            <a:schemeClr val="dk1"/>
          </a:fillRef>
          <a:effectRef idx="1">
            <a:schemeClr val="dk1"/>
          </a:effectRef>
          <a:fontRef idx="minor">
            <a:schemeClr val="dk1"/>
          </a:fontRef>
        </p:style>
        <p:txBody>
          <a:bodyPr anchor="ctr"/>
          <a:lstStyle/>
          <a:p>
            <a:pPr eaLnBrk="1" hangingPunct="1">
              <a:spcBef>
                <a:spcPct val="20000"/>
              </a:spcBef>
              <a:defRPr/>
            </a:pPr>
            <a:r>
              <a:rPr lang="en-US" sz="1600" dirty="0">
                <a:latin typeface="Arial" pitchFamily="34" charset="0"/>
              </a:rPr>
              <a:t>Depot component rehabilitations</a:t>
            </a:r>
          </a:p>
        </p:txBody>
      </p:sp>
      <p:sp>
        <p:nvSpPr>
          <p:cNvPr id="29" name="Line Callout 1 28"/>
          <p:cNvSpPr/>
          <p:nvPr/>
        </p:nvSpPr>
        <p:spPr>
          <a:xfrm>
            <a:off x="2605088" y="1665288"/>
            <a:ext cx="5907087" cy="558800"/>
          </a:xfrm>
          <a:prstGeom prst="borderCallout1">
            <a:avLst>
              <a:gd name="adj1" fmla="val 100650"/>
              <a:gd name="adj2" fmla="val 4342"/>
              <a:gd name="adj3" fmla="val 591437"/>
              <a:gd name="adj4" fmla="val 4396"/>
            </a:avLst>
          </a:prstGeom>
        </p:spPr>
        <p:style>
          <a:lnRef idx="1">
            <a:schemeClr val="dk1"/>
          </a:lnRef>
          <a:fillRef idx="2">
            <a:schemeClr val="dk1"/>
          </a:fillRef>
          <a:effectRef idx="1">
            <a:schemeClr val="dk1"/>
          </a:effectRef>
          <a:fontRef idx="minor">
            <a:schemeClr val="dk1"/>
          </a:fontRef>
        </p:style>
        <p:txBody>
          <a:bodyPr anchor="ctr"/>
          <a:lstStyle/>
          <a:p>
            <a:pPr eaLnBrk="1" hangingPunct="1">
              <a:spcBef>
                <a:spcPts val="200"/>
              </a:spcBef>
              <a:defRPr/>
            </a:pPr>
            <a:r>
              <a:rPr lang="en-US" sz="1600" dirty="0">
                <a:latin typeface="Arial" pitchFamily="34" charset="0"/>
              </a:rPr>
              <a:t>On-board customer information</a:t>
            </a:r>
          </a:p>
          <a:p>
            <a:pPr eaLnBrk="1" hangingPunct="1">
              <a:spcBef>
                <a:spcPts val="200"/>
              </a:spcBef>
              <a:defRPr/>
            </a:pPr>
            <a:r>
              <a:rPr lang="en-US" sz="1600" dirty="0">
                <a:latin typeface="Arial" pitchFamily="34" charset="0"/>
              </a:rPr>
              <a:t>New bus radio system</a:t>
            </a:r>
          </a:p>
        </p:txBody>
      </p:sp>
      <p:sp>
        <p:nvSpPr>
          <p:cNvPr id="32" name="Line Callout 1 31"/>
          <p:cNvSpPr/>
          <p:nvPr/>
        </p:nvSpPr>
        <p:spPr>
          <a:xfrm>
            <a:off x="5427663" y="2862263"/>
            <a:ext cx="3084512" cy="431800"/>
          </a:xfrm>
          <a:prstGeom prst="borderCallout1">
            <a:avLst>
              <a:gd name="adj1" fmla="val 103326"/>
              <a:gd name="adj2" fmla="val 24309"/>
              <a:gd name="adj3" fmla="val 560580"/>
              <a:gd name="adj4" fmla="val 24347"/>
            </a:avLst>
          </a:prstGeom>
        </p:spPr>
        <p:style>
          <a:lnRef idx="1">
            <a:schemeClr val="dk1"/>
          </a:lnRef>
          <a:fillRef idx="2">
            <a:schemeClr val="dk1"/>
          </a:fillRef>
          <a:effectRef idx="1">
            <a:schemeClr val="dk1"/>
          </a:effectRef>
          <a:fontRef idx="minor">
            <a:schemeClr val="dk1"/>
          </a:fontRef>
        </p:style>
        <p:txBody>
          <a:bodyPr anchor="ctr"/>
          <a:lstStyle/>
          <a:p>
            <a:pPr eaLnBrk="1" hangingPunct="1">
              <a:spcBef>
                <a:spcPct val="20000"/>
              </a:spcBef>
              <a:defRPr/>
            </a:pPr>
            <a:r>
              <a:rPr lang="en-US" sz="1600" dirty="0">
                <a:latin typeface="Arial" pitchFamily="34" charset="0"/>
              </a:rPr>
              <a:t>Introduction of articulated buses</a:t>
            </a:r>
          </a:p>
        </p:txBody>
      </p:sp>
      <p:sp>
        <p:nvSpPr>
          <p:cNvPr id="23" name="Line Callout 1 22"/>
          <p:cNvSpPr/>
          <p:nvPr/>
        </p:nvSpPr>
        <p:spPr>
          <a:xfrm>
            <a:off x="996950" y="1127125"/>
            <a:ext cx="7515225" cy="431800"/>
          </a:xfrm>
          <a:prstGeom prst="borderCallout1">
            <a:avLst>
              <a:gd name="adj1" fmla="val 99157"/>
              <a:gd name="adj2" fmla="val 3069"/>
              <a:gd name="adj3" fmla="val 488050"/>
              <a:gd name="adj4" fmla="val 3094"/>
            </a:avLst>
          </a:prstGeom>
        </p:spPr>
        <p:style>
          <a:lnRef idx="1">
            <a:schemeClr val="dk1"/>
          </a:lnRef>
          <a:fillRef idx="2">
            <a:schemeClr val="dk1"/>
          </a:fillRef>
          <a:effectRef idx="1">
            <a:schemeClr val="dk1"/>
          </a:effectRef>
          <a:fontRef idx="minor">
            <a:schemeClr val="dk1"/>
          </a:fontRef>
        </p:style>
        <p:txBody>
          <a:bodyPr anchor="ctr"/>
          <a:lstStyle/>
          <a:p>
            <a:pPr eaLnBrk="1" hangingPunct="1">
              <a:spcBef>
                <a:spcPts val="200"/>
              </a:spcBef>
              <a:defRPr/>
            </a:pPr>
            <a:r>
              <a:rPr lang="en-US" sz="1600" dirty="0">
                <a:latin typeface="Arial" pitchFamily="34" charset="0"/>
              </a:rPr>
              <a:t>Replacement express buses</a:t>
            </a:r>
            <a:endParaRPr lang="en-US" sz="16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866" name="Object 12" hidden="1"/>
          <p:cNvGraphicFramePr>
            <a:graphicFrameLocks noChangeAspect="1"/>
          </p:cNvGraphicFramePr>
          <p:nvPr/>
        </p:nvGraphicFramePr>
        <p:xfrm>
          <a:off x="1588" y="1588"/>
          <a:ext cx="1587" cy="1587"/>
        </p:xfrm>
        <a:graphic>
          <a:graphicData uri="http://schemas.openxmlformats.org/presentationml/2006/ole">
            <p:oleObj spid="_x0000_s36866" name="think-cell Slide" r:id="rId5" imgW="38100" imgH="38100" progId="TCLayout.ActiveDocument.1">
              <p:embed/>
            </p:oleObj>
          </a:graphicData>
        </a:graphic>
      </p:graphicFrame>
      <p:sp>
        <p:nvSpPr>
          <p:cNvPr id="3" name="Rectangle 2" hidden="1"/>
          <p:cNvSpPr/>
          <p:nvPr>
            <p:custDataLst>
              <p:tags r:id="rId2"/>
            </p:custDataLst>
          </p:nvPr>
        </p:nvSpPr>
        <p:spPr bwMode="auto">
          <a:xfrm>
            <a:off x="0" y="0"/>
            <a:ext cx="158750" cy="158750"/>
          </a:xfrm>
          <a:prstGeom prst="rect">
            <a:avLst/>
          </a:prstGeom>
          <a:gradFill flip="none" rotWithShape="1">
            <a:gsLst>
              <a:gs pos="0">
                <a:schemeClr val="accent1">
                  <a:tint val="100000"/>
                  <a:shade val="100000"/>
                  <a:satMod val="130000"/>
                </a:schemeClr>
              </a:gs>
              <a:gs pos="100000">
                <a:schemeClr val="accent1">
                  <a:tint val="50000"/>
                  <a:shade val="100000"/>
                  <a:satMod val="350000"/>
                </a:schemeClr>
              </a:gs>
            </a:gsLst>
            <a:lin ang="16200000" scaled="0"/>
            <a:tileRect/>
          </a:gradFill>
          <a:effectLst/>
          <a:extLst>
            <a:ext uri="{AF507438-7753-43E0-B8FC-AC1667EBCBE1}">
              <a14:hiddenEffects xmlns:a14="http://schemas.microsoft.com/office/drawing/2010/main" xmlns="">
                <a:effectLst>
                  <a:outerShdw blurRad="40000" dist="23000" dir="5400000" rotWithShape="0">
                    <a:srgbClr val="000000">
                      <a:alpha val="35000"/>
                    </a:srgbClr>
                  </a:outerShdw>
                </a:effectLst>
              </a14:hiddenEffects>
            </a:ext>
          </a:ex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algn="ctr" eaLnBrk="1" hangingPunct="1">
              <a:defRPr/>
            </a:pPr>
            <a:endParaRPr lang="en-US" sz="1600">
              <a:latin typeface="Arial"/>
              <a:cs typeface="Arial"/>
              <a:sym typeface="Arial"/>
            </a:endParaRPr>
          </a:p>
        </p:txBody>
      </p:sp>
      <p:pic>
        <p:nvPicPr>
          <p:cNvPr id="36868" name="Picture 8" descr="P:\Plan2015-2019\Presentations\Images\_300_0956.jpg"/>
          <p:cNvPicPr>
            <a:picLocks noChangeAspect="1" noChangeArrowheads="1"/>
          </p:cNvPicPr>
          <p:nvPr/>
        </p:nvPicPr>
        <p:blipFill>
          <a:blip r:embed="rId6"/>
          <a:srcRect b="25890"/>
          <a:stretch>
            <a:fillRect/>
          </a:stretch>
        </p:blipFill>
        <p:spPr bwMode="auto">
          <a:xfrm>
            <a:off x="3175" y="3175"/>
            <a:ext cx="9140825" cy="6854825"/>
          </a:xfrm>
          <a:prstGeom prst="rect">
            <a:avLst/>
          </a:prstGeom>
          <a:noFill/>
          <a:ln w="9525">
            <a:noFill/>
            <a:miter lim="800000"/>
            <a:headEnd/>
            <a:tailEnd/>
          </a:ln>
        </p:spPr>
      </p:pic>
      <p:sp>
        <p:nvSpPr>
          <p:cNvPr id="36869" name="Slide Number Placeholder 4"/>
          <p:cNvSpPr>
            <a:spLocks noGrp="1"/>
          </p:cNvSpPr>
          <p:nvPr>
            <p:ph type="sldNum" sz="quarter" idx="12"/>
          </p:nvPr>
        </p:nvSpPr>
        <p:spPr bwMode="auto">
          <a:noFill/>
          <a:ln>
            <a:miter lim="800000"/>
            <a:headEnd/>
            <a:tailEnd/>
          </a:ln>
        </p:spPr>
        <p:txBody>
          <a:bodyPr/>
          <a:lstStyle/>
          <a:p>
            <a:fld id="{65B04CDB-1AB7-4D65-ACA2-B63EC88E8197}" type="slidenum">
              <a:rPr lang="en-US" altLang="en-US"/>
              <a:pPr/>
              <a:t>16</a:t>
            </a:fld>
            <a:endParaRPr lang="en-US" altLang="en-US"/>
          </a:p>
        </p:txBody>
      </p:sp>
      <p:sp>
        <p:nvSpPr>
          <p:cNvPr id="9" name="Rectangle 8"/>
          <p:cNvSpPr/>
          <p:nvPr/>
        </p:nvSpPr>
        <p:spPr>
          <a:xfrm>
            <a:off x="0" y="5511800"/>
            <a:ext cx="9144000" cy="927100"/>
          </a:xfrm>
          <a:prstGeom prst="rect">
            <a:avLst/>
          </a:prstGeom>
          <a:solidFill>
            <a:schemeClr val="bg1">
              <a:lumMod val="95000"/>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36871" name="Title 1"/>
          <p:cNvSpPr>
            <a:spLocks noGrp="1"/>
          </p:cNvSpPr>
          <p:nvPr>
            <p:ph type="body" idx="4294967295"/>
          </p:nvPr>
        </p:nvSpPr>
        <p:spPr>
          <a:xfrm>
            <a:off x="195263" y="5586413"/>
            <a:ext cx="8324850" cy="755650"/>
          </a:xfrm>
          <a:noFill/>
        </p:spPr>
        <p:txBody>
          <a:bodyPr anchor="ctr"/>
          <a:lstStyle/>
          <a:p>
            <a:pPr marL="0" indent="0" eaLnBrk="1" hangingPunct="1">
              <a:spcBef>
                <a:spcPct val="0"/>
              </a:spcBef>
              <a:buFontTx/>
              <a:buNone/>
            </a:pPr>
            <a:r>
              <a:rPr lang="en-US" altLang="en-US" b="1" smtClean="0">
                <a:latin typeface="Arial" pitchFamily="34" charset="0"/>
                <a:cs typeface="Arial" pitchFamily="34" charset="0"/>
              </a:rPr>
              <a:t>Bridges &amp; Tunnels</a:t>
            </a:r>
          </a:p>
          <a:p>
            <a:pPr marL="0" indent="0" eaLnBrk="1" hangingPunct="1">
              <a:spcBef>
                <a:spcPct val="0"/>
              </a:spcBef>
              <a:buFontTx/>
              <a:buNone/>
            </a:pPr>
            <a:r>
              <a:rPr lang="en-US" altLang="en-US" sz="2000" b="1" i="1" smtClean="0">
                <a:latin typeface="Arial" pitchFamily="34" charset="0"/>
                <a:cs typeface="Arial" pitchFamily="34" charset="0"/>
              </a:rPr>
              <a:t>Verrazano-Narrows Bridge</a:t>
            </a:r>
            <a:endParaRPr lang="en-US" altLang="en-US" sz="1200" b="1" i="1" smtClean="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914" name="Object 12" hidden="1"/>
          <p:cNvGraphicFramePr>
            <a:graphicFrameLocks noChangeAspect="1"/>
          </p:cNvGraphicFramePr>
          <p:nvPr/>
        </p:nvGraphicFramePr>
        <p:xfrm>
          <a:off x="1588" y="1588"/>
          <a:ext cx="1587" cy="1587"/>
        </p:xfrm>
        <a:graphic>
          <a:graphicData uri="http://schemas.openxmlformats.org/presentationml/2006/ole">
            <p:oleObj spid="_x0000_s38914" name="think-cell Slide" r:id="rId14" imgW="38100" imgH="38100" progId="TCLayout.ActiveDocument.1">
              <p:embed/>
            </p:oleObj>
          </a:graphicData>
        </a:graphic>
      </p:graphicFrame>
      <p:sp>
        <p:nvSpPr>
          <p:cNvPr id="3" name="Rectangle 2" hidden="1"/>
          <p:cNvSpPr/>
          <p:nvPr>
            <p:custDataLst>
              <p:tags r:id="rId2"/>
            </p:custDataLst>
          </p:nvPr>
        </p:nvSpPr>
        <p:spPr bwMode="auto">
          <a:xfrm>
            <a:off x="0" y="0"/>
            <a:ext cx="158750" cy="158750"/>
          </a:xfrm>
          <a:prstGeom prst="rect">
            <a:avLst/>
          </a:prstGeom>
          <a:gradFill flip="none" rotWithShape="1">
            <a:gsLst>
              <a:gs pos="0">
                <a:schemeClr val="accent1">
                  <a:tint val="100000"/>
                  <a:shade val="100000"/>
                  <a:satMod val="130000"/>
                </a:schemeClr>
              </a:gs>
              <a:gs pos="100000">
                <a:schemeClr val="accent1">
                  <a:tint val="50000"/>
                  <a:shade val="100000"/>
                  <a:satMod val="350000"/>
                </a:schemeClr>
              </a:gs>
            </a:gsLst>
            <a:lin ang="16200000" scaled="0"/>
            <a:tileRect/>
          </a:gradFill>
          <a:effectLst/>
          <a:extLst>
            <a:ext uri="{AF507438-7753-43E0-B8FC-AC1667EBCBE1}">
              <a14:hiddenEffects xmlns:a14="http://schemas.microsoft.com/office/drawing/2010/main" xmlns="">
                <a:effectLst>
                  <a:outerShdw blurRad="40000" dist="23000" dir="5400000" rotWithShape="0">
                    <a:srgbClr val="000000">
                      <a:alpha val="35000"/>
                    </a:srgbClr>
                  </a:outerShdw>
                </a:effectLst>
              </a14:hiddenEffects>
            </a:ext>
          </a:ex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algn="ctr" eaLnBrk="1" hangingPunct="1">
              <a:defRPr/>
            </a:pPr>
            <a:endParaRPr lang="en-US" sz="1600">
              <a:latin typeface="Arial" panose="020B0604020202020204" pitchFamily="34" charset="0"/>
              <a:cs typeface="Arial" panose="020B0604020202020204" pitchFamily="34" charset="0"/>
              <a:sym typeface="Arial" panose="020B0604020202020204" pitchFamily="34" charset="0"/>
            </a:endParaRPr>
          </a:p>
        </p:txBody>
      </p:sp>
      <p:sp>
        <p:nvSpPr>
          <p:cNvPr id="38916" name="Slide Number Placeholder 4"/>
          <p:cNvSpPr>
            <a:spLocks noGrp="1"/>
          </p:cNvSpPr>
          <p:nvPr>
            <p:ph type="sldNum" sz="quarter" idx="12"/>
          </p:nvPr>
        </p:nvSpPr>
        <p:spPr bwMode="auto">
          <a:noFill/>
          <a:ln>
            <a:miter lim="800000"/>
            <a:headEnd/>
            <a:tailEnd/>
          </a:ln>
        </p:spPr>
        <p:txBody>
          <a:bodyPr/>
          <a:lstStyle/>
          <a:p>
            <a:fld id="{389CADBA-CDF0-4561-93A7-FE9AB219FF18}" type="slidenum">
              <a:rPr lang="en-US" altLang="en-US"/>
              <a:pPr/>
              <a:t>17</a:t>
            </a:fld>
            <a:endParaRPr lang="en-US" altLang="en-US"/>
          </a:p>
        </p:txBody>
      </p:sp>
      <p:sp>
        <p:nvSpPr>
          <p:cNvPr id="38917" name="Title 1"/>
          <p:cNvSpPr>
            <a:spLocks noGrp="1"/>
          </p:cNvSpPr>
          <p:nvPr>
            <p:ph type="body" idx="4294967295"/>
          </p:nvPr>
        </p:nvSpPr>
        <p:spPr>
          <a:xfrm>
            <a:off x="441325" y="296863"/>
            <a:ext cx="8453438" cy="755650"/>
          </a:xfrm>
          <a:noFill/>
        </p:spPr>
        <p:txBody>
          <a:bodyPr anchor="ctr"/>
          <a:lstStyle/>
          <a:p>
            <a:pPr marL="0" indent="0" eaLnBrk="1" hangingPunct="1">
              <a:spcBef>
                <a:spcPct val="0"/>
              </a:spcBef>
              <a:buFontTx/>
              <a:buNone/>
            </a:pPr>
            <a:r>
              <a:rPr lang="en-US" altLang="en-US" b="1" smtClean="0">
                <a:latin typeface="Arial" pitchFamily="34" charset="0"/>
                <a:cs typeface="Arial" pitchFamily="34" charset="0"/>
              </a:rPr>
              <a:t>Bridges &amp; Tunnels: $3.1 billion</a:t>
            </a:r>
          </a:p>
        </p:txBody>
      </p:sp>
      <p:graphicFrame>
        <p:nvGraphicFramePr>
          <p:cNvPr id="38918" name="Object 23"/>
          <p:cNvGraphicFramePr>
            <a:graphicFrameLocks/>
          </p:cNvGraphicFramePr>
          <p:nvPr/>
        </p:nvGraphicFramePr>
        <p:xfrm>
          <a:off x="266700" y="3200400"/>
          <a:ext cx="8543925" cy="2686050"/>
        </p:xfrm>
        <a:graphic>
          <a:graphicData uri="http://schemas.openxmlformats.org/presentationml/2006/ole">
            <p:oleObj spid="_x0000_s38918" name="Chart" r:id="rId15" imgW="8543841" imgH="2686185" progId="MSGraph.Chart.8">
              <p:embed followColorScheme="full"/>
            </p:oleObj>
          </a:graphicData>
        </a:graphic>
      </p:graphicFrame>
      <p:sp>
        <p:nvSpPr>
          <p:cNvPr id="23" name="Rectangle 22"/>
          <p:cNvSpPr/>
          <p:nvPr>
            <p:custDataLst>
              <p:tags r:id="rId3"/>
            </p:custDataLst>
          </p:nvPr>
        </p:nvSpPr>
        <p:spPr bwMode="auto">
          <a:xfrm>
            <a:off x="7845425" y="5959475"/>
            <a:ext cx="522288" cy="244475"/>
          </a:xfrm>
          <a:prstGeom prst="rect">
            <a:avLst/>
          </a:prstGeom>
          <a:noFill/>
          <a:ln w="9525" cap="flat" cmpd="sng" algn="ctr">
            <a:noFill/>
            <a:prstDash val="solid"/>
          </a:ln>
          <a:effectLst/>
          <a:extLst>
            <a:ext uri="{909E8E84-426E-40DD-AFC4-6F175D3DCCD1}">
              <a14:hiddenFill xmlns:a14="http://schemas.microsoft.com/office/drawing/2010/main" xmlns="">
                <a:solidFill>
                  <a:schemeClr val="accent1">
                    <a:tint val="100000"/>
                    <a:shade val="100000"/>
                    <a:satMod val="130000"/>
                  </a:schemeClr>
                </a:solidFill>
              </a14:hiddenFill>
            </a:ext>
            <a:ext uri="{91240B29-F687-4F45-9708-019B960494DF}">
              <a14:hiddenLine xmlns:a14="http://schemas.microsoft.com/office/drawing/2010/main" xmlns="" w="9525" cap="flat" cmpd="sng" algn="ctr">
                <a:solidFill>
                  <a:schemeClr val="accent1">
                    <a:shade val="95000"/>
                    <a:satMod val="105000"/>
                  </a:schemeClr>
                </a:solidFill>
                <a:prstDash val="solid"/>
              </a14:hiddenLine>
            </a:ext>
            <a:ext uri="{AF507438-7753-43E0-B8FC-AC1667EBCBE1}">
              <a14:hiddenEffects xmlns:a14="http://schemas.microsoft.com/office/drawing/2010/main" xmlns="">
                <a:effectLst>
                  <a:outerShdw blurRad="40000" dist="23000" dir="5400000" rotWithShape="0">
                    <a:srgbClr val="000000">
                      <a:alpha val="35000"/>
                    </a:srgbClr>
                  </a:outerShdw>
                </a:effectLst>
              </a14:hiddenEffects>
            </a:ext>
          </a:extLst>
        </p:spPr>
        <p:style>
          <a:lnRef idx="1">
            <a:schemeClr val="accent1"/>
          </a:lnRef>
          <a:fillRef idx="3">
            <a:schemeClr val="accent1"/>
          </a:fillRef>
          <a:effectRef idx="2">
            <a:schemeClr val="accent1"/>
          </a:effectRef>
          <a:fontRef idx="minor">
            <a:schemeClr val="lt1"/>
          </a:fontRef>
        </p:style>
        <p:txBody>
          <a:bodyPr lIns="0" tIns="0" rIns="0" bIns="0"/>
          <a:lstStyle/>
          <a:p>
            <a:pPr algn="ctr" eaLnBrk="1" hangingPunct="1">
              <a:defRPr/>
            </a:pPr>
            <a:fld id="{33891686-0E77-4575-A0A6-CC0BA770DE8F}" type="datetime'O''t''''''''''h''e''''''''''''''''''''''''''r'''''">
              <a:rPr lang="en-US" sz="1600">
                <a:solidFill>
                  <a:schemeClr val="tx1"/>
                </a:solidFill>
                <a:latin typeface="Arial"/>
                <a:cs typeface="Arial"/>
                <a:sym typeface="Arial"/>
              </a:rPr>
              <a:pPr algn="ctr" eaLnBrk="1" hangingPunct="1">
                <a:defRPr/>
              </a:pPr>
              <a:t>Other</a:t>
            </a:fld>
            <a:endParaRPr lang="en-US" sz="1600">
              <a:solidFill>
                <a:schemeClr val="tx1"/>
              </a:solidFill>
              <a:latin typeface="Arial"/>
              <a:cs typeface="Arial"/>
              <a:sym typeface="Arial"/>
            </a:endParaRPr>
          </a:p>
        </p:txBody>
      </p:sp>
      <p:sp>
        <p:nvSpPr>
          <p:cNvPr id="38920" name="Text Placeholder 16"/>
          <p:cNvSpPr>
            <a:spLocks noGrp="1"/>
          </p:cNvSpPr>
          <p:nvPr>
            <p:ph type="body" idx="4294967295"/>
            <p:custDataLst>
              <p:tags r:id="rId4"/>
            </p:custDataLst>
          </p:nvPr>
        </p:nvSpPr>
        <p:spPr bwMode="gray">
          <a:xfrm>
            <a:off x="7794625" y="5330825"/>
            <a:ext cx="622300" cy="244475"/>
          </a:xfrm>
        </p:spPr>
        <p:txBody>
          <a:bodyPr wrap="none" lIns="28575" tIns="0" rIns="28575" bIns="0" anchor="b"/>
          <a:lstStyle/>
          <a:p>
            <a:pPr marL="0" indent="0" algn="ctr">
              <a:spcBef>
                <a:spcPct val="0"/>
              </a:spcBef>
              <a:buFont typeface="Arial" pitchFamily="34" charset="0"/>
              <a:buNone/>
            </a:pPr>
            <a:fld id="{2393C69F-716E-4E3D-8C2A-BB7B65F451B8}" type="datetime'''$8''''''''''''''''''''''''2'''''''''''''''''''''''''''''">
              <a:rPr lang="en-US" altLang="en-US" sz="1600" smtClean="0">
                <a:latin typeface="Arial" pitchFamily="34" charset="0"/>
                <a:cs typeface="Arial" pitchFamily="34" charset="0"/>
                <a:sym typeface="Arial" pitchFamily="34" charset="0"/>
              </a:rPr>
              <a:pPr marL="0" indent="0" algn="ctr">
                <a:spcBef>
                  <a:spcPct val="0"/>
                </a:spcBef>
                <a:buFont typeface="Arial" pitchFamily="34" charset="0"/>
                <a:buNone/>
              </a:pPr>
              <a:t>$82</a:t>
            </a:fld>
            <a:r>
              <a:rPr lang="en-US" altLang="en-US" sz="1600" smtClean="0">
                <a:latin typeface="Arial" pitchFamily="34" charset="0"/>
                <a:cs typeface="Arial" pitchFamily="34" charset="0"/>
                <a:sym typeface="Arial" pitchFamily="34" charset="0"/>
              </a:rPr>
              <a:t> m</a:t>
            </a:r>
          </a:p>
        </p:txBody>
      </p:sp>
      <p:sp>
        <p:nvSpPr>
          <p:cNvPr id="26" name="Rectangle 25"/>
          <p:cNvSpPr/>
          <p:nvPr>
            <p:custDataLst>
              <p:tags r:id="rId5"/>
            </p:custDataLst>
          </p:nvPr>
        </p:nvSpPr>
        <p:spPr bwMode="auto">
          <a:xfrm>
            <a:off x="6475413" y="5959475"/>
            <a:ext cx="890587" cy="488950"/>
          </a:xfrm>
          <a:prstGeom prst="rect">
            <a:avLst/>
          </a:prstGeom>
          <a:noFill/>
          <a:ln w="9525" cap="flat" cmpd="sng" algn="ctr">
            <a:noFill/>
            <a:prstDash val="solid"/>
          </a:ln>
          <a:effectLst/>
          <a:extLst>
            <a:ext uri="{909E8E84-426E-40DD-AFC4-6F175D3DCCD1}">
              <a14:hiddenFill xmlns:a14="http://schemas.microsoft.com/office/drawing/2010/main" xmlns="">
                <a:solidFill>
                  <a:schemeClr val="accent1">
                    <a:tint val="100000"/>
                    <a:shade val="100000"/>
                    <a:satMod val="130000"/>
                  </a:schemeClr>
                </a:solidFill>
              </a14:hiddenFill>
            </a:ext>
            <a:ext uri="{91240B29-F687-4F45-9708-019B960494DF}">
              <a14:hiddenLine xmlns:a14="http://schemas.microsoft.com/office/drawing/2010/main" xmlns="" w="9525" cap="flat" cmpd="sng" algn="ctr">
                <a:solidFill>
                  <a:schemeClr val="accent1">
                    <a:shade val="95000"/>
                    <a:satMod val="105000"/>
                  </a:schemeClr>
                </a:solidFill>
                <a:prstDash val="solid"/>
              </a14:hiddenLine>
            </a:ext>
            <a:ext uri="{AF507438-7753-43E0-B8FC-AC1667EBCBE1}">
              <a14:hiddenEffects xmlns:a14="http://schemas.microsoft.com/office/drawing/2010/main" xmlns="">
                <a:effectLst>
                  <a:outerShdw blurRad="40000" dist="23000" dir="5400000" rotWithShape="0">
                    <a:srgbClr val="000000">
                      <a:alpha val="35000"/>
                    </a:srgbClr>
                  </a:outerShdw>
                </a:effectLst>
              </a14:hiddenEffects>
            </a:ext>
          </a:extLst>
        </p:spPr>
        <p:style>
          <a:lnRef idx="1">
            <a:schemeClr val="accent1"/>
          </a:lnRef>
          <a:fillRef idx="3">
            <a:schemeClr val="accent1"/>
          </a:fillRef>
          <a:effectRef idx="2">
            <a:schemeClr val="accent1"/>
          </a:effectRef>
          <a:fontRef idx="minor">
            <a:schemeClr val="lt1"/>
          </a:fontRef>
        </p:style>
        <p:txBody>
          <a:bodyPr lIns="0" tIns="0" rIns="0" bIns="0"/>
          <a:lstStyle/>
          <a:p>
            <a:pPr algn="ctr" eaLnBrk="1" hangingPunct="1">
              <a:defRPr/>
            </a:pPr>
            <a:fld id="{BA611BAE-7675-4DE5-A19B-6880F62652F8}" type="datetime'''B''''''''ui''''''l''''''''di''''ngs''''''/&#10;''Si''t''e''s'''">
              <a:rPr lang="en-US" sz="1600">
                <a:solidFill>
                  <a:schemeClr val="tx1"/>
                </a:solidFill>
                <a:latin typeface="Arial"/>
                <a:cs typeface="Arial"/>
                <a:sym typeface="Arial"/>
              </a:rPr>
              <a:pPr algn="ctr" eaLnBrk="1" hangingPunct="1">
                <a:defRPr/>
              </a:pPr>
              <a:t>Buildings/
Sites</a:t>
            </a:fld>
            <a:endParaRPr lang="en-US" sz="1600" dirty="0">
              <a:solidFill>
                <a:schemeClr val="tx1"/>
              </a:solidFill>
              <a:latin typeface="Arial"/>
              <a:cs typeface="Arial"/>
              <a:sym typeface="Arial"/>
            </a:endParaRPr>
          </a:p>
        </p:txBody>
      </p:sp>
      <p:sp>
        <p:nvSpPr>
          <p:cNvPr id="20" name="Rectangle 19"/>
          <p:cNvSpPr/>
          <p:nvPr>
            <p:custDataLst>
              <p:tags r:id="rId6"/>
            </p:custDataLst>
          </p:nvPr>
        </p:nvSpPr>
        <p:spPr bwMode="auto">
          <a:xfrm>
            <a:off x="5292725" y="5959475"/>
            <a:ext cx="882650" cy="488950"/>
          </a:xfrm>
          <a:prstGeom prst="rect">
            <a:avLst/>
          </a:prstGeom>
          <a:noFill/>
          <a:ln w="9525" cap="flat" cmpd="sng" algn="ctr">
            <a:noFill/>
            <a:prstDash val="solid"/>
          </a:ln>
          <a:effectLst/>
          <a:extLst>
            <a:ext uri="{909E8E84-426E-40DD-AFC4-6F175D3DCCD1}">
              <a14:hiddenFill xmlns:a14="http://schemas.microsoft.com/office/drawing/2010/main" xmlns="">
                <a:solidFill>
                  <a:schemeClr val="accent1">
                    <a:tint val="100000"/>
                    <a:shade val="100000"/>
                    <a:satMod val="130000"/>
                  </a:schemeClr>
                </a:solidFill>
              </a14:hiddenFill>
            </a:ext>
            <a:ext uri="{91240B29-F687-4F45-9708-019B960494DF}">
              <a14:hiddenLine xmlns:a14="http://schemas.microsoft.com/office/drawing/2010/main" xmlns="" w="9525" cap="flat" cmpd="sng" algn="ctr">
                <a:solidFill>
                  <a:schemeClr val="accent1">
                    <a:shade val="95000"/>
                    <a:satMod val="105000"/>
                  </a:schemeClr>
                </a:solidFill>
                <a:prstDash val="solid"/>
              </a14:hiddenLine>
            </a:ext>
            <a:ext uri="{AF507438-7753-43E0-B8FC-AC1667EBCBE1}">
              <a14:hiddenEffects xmlns:a14="http://schemas.microsoft.com/office/drawing/2010/main" xmlns="">
                <a:effectLst>
                  <a:outerShdw blurRad="40000" dist="23000" dir="5400000" rotWithShape="0">
                    <a:srgbClr val="000000">
                      <a:alpha val="35000"/>
                    </a:srgbClr>
                  </a:outerShdw>
                </a:effectLst>
              </a14:hiddenEffects>
            </a:ext>
          </a:extLst>
        </p:spPr>
        <p:style>
          <a:lnRef idx="1">
            <a:schemeClr val="accent1"/>
          </a:lnRef>
          <a:fillRef idx="3">
            <a:schemeClr val="accent1"/>
          </a:fillRef>
          <a:effectRef idx="2">
            <a:schemeClr val="accent1"/>
          </a:effectRef>
          <a:fontRef idx="minor">
            <a:schemeClr val="lt1"/>
          </a:fontRef>
        </p:style>
        <p:txBody>
          <a:bodyPr lIns="0" tIns="0" rIns="0" bIns="0"/>
          <a:lstStyle/>
          <a:p>
            <a:pPr algn="ctr" eaLnBrk="1" hangingPunct="1">
              <a:defRPr/>
            </a:pPr>
            <a:fld id="{DA7B7BD8-E054-413B-8F54-820C62FB2268}" type="datetime'''S''''''''''''tru''''ct''''ur''al P''a''int''i''''''''''n''g'">
              <a:rPr lang="en-US" sz="1600">
                <a:solidFill>
                  <a:schemeClr val="tx1"/>
                </a:solidFill>
                <a:latin typeface="Arial"/>
                <a:cs typeface="Arial"/>
                <a:sym typeface="Arial"/>
              </a:rPr>
              <a:pPr algn="ctr" eaLnBrk="1" hangingPunct="1">
                <a:defRPr/>
              </a:pPr>
              <a:t>Structural Painting</a:t>
            </a:fld>
            <a:endParaRPr lang="en-US" sz="1600" dirty="0">
              <a:solidFill>
                <a:schemeClr val="tx1"/>
              </a:solidFill>
              <a:latin typeface="Arial"/>
              <a:cs typeface="Arial"/>
              <a:sym typeface="Arial"/>
            </a:endParaRPr>
          </a:p>
        </p:txBody>
      </p:sp>
      <p:sp>
        <p:nvSpPr>
          <p:cNvPr id="12" name="Rectangle 11"/>
          <p:cNvSpPr/>
          <p:nvPr>
            <p:custDataLst>
              <p:tags r:id="rId7"/>
            </p:custDataLst>
          </p:nvPr>
        </p:nvSpPr>
        <p:spPr bwMode="auto">
          <a:xfrm>
            <a:off x="3949700" y="5959475"/>
            <a:ext cx="1198563" cy="733425"/>
          </a:xfrm>
          <a:prstGeom prst="rect">
            <a:avLst/>
          </a:prstGeom>
          <a:noFill/>
          <a:ln w="9525" cap="flat" cmpd="sng" algn="ctr">
            <a:noFill/>
            <a:prstDash val="solid"/>
          </a:ln>
          <a:effectLst/>
          <a:extLst>
            <a:ext uri="{909E8E84-426E-40DD-AFC4-6F175D3DCCD1}">
              <a14:hiddenFill xmlns:a14="http://schemas.microsoft.com/office/drawing/2010/main" xmlns="">
                <a:solidFill>
                  <a:schemeClr val="accent1">
                    <a:tint val="100000"/>
                    <a:shade val="100000"/>
                    <a:satMod val="130000"/>
                  </a:schemeClr>
                </a:solidFill>
              </a14:hiddenFill>
            </a:ext>
            <a:ext uri="{91240B29-F687-4F45-9708-019B960494DF}">
              <a14:hiddenLine xmlns:a14="http://schemas.microsoft.com/office/drawing/2010/main" xmlns="" w="9525" cap="flat" cmpd="sng" algn="ctr">
                <a:solidFill>
                  <a:schemeClr val="accent1">
                    <a:shade val="95000"/>
                    <a:satMod val="105000"/>
                  </a:schemeClr>
                </a:solidFill>
                <a:prstDash val="solid"/>
              </a14:hiddenLine>
            </a:ext>
            <a:ext uri="{AF507438-7753-43E0-B8FC-AC1667EBCBE1}">
              <a14:hiddenEffects xmlns:a14="http://schemas.microsoft.com/office/drawing/2010/main" xmlns="">
                <a:effectLst>
                  <a:outerShdw blurRad="40000" dist="23000" dir="5400000" rotWithShape="0">
                    <a:srgbClr val="000000">
                      <a:alpha val="35000"/>
                    </a:srgbClr>
                  </a:outerShdw>
                </a:effectLst>
              </a14:hiddenEffects>
            </a:ext>
          </a:extLst>
        </p:spPr>
        <p:style>
          <a:lnRef idx="1">
            <a:schemeClr val="accent1"/>
          </a:lnRef>
          <a:fillRef idx="3">
            <a:schemeClr val="accent1"/>
          </a:fillRef>
          <a:effectRef idx="2">
            <a:schemeClr val="accent1"/>
          </a:effectRef>
          <a:fontRef idx="minor">
            <a:schemeClr val="lt1"/>
          </a:fontRef>
        </p:style>
        <p:txBody>
          <a:bodyPr lIns="0" tIns="0" rIns="0" bIns="0"/>
          <a:lstStyle/>
          <a:p>
            <a:pPr algn="ctr" eaLnBrk="1" hangingPunct="1">
              <a:defRPr/>
            </a:pPr>
            <a:fld id="{D423226B-7CC2-40AF-ABC7-8BD25A8571E3}" type="datetime'''To''ll'' Plazas/&#10;Tr''''''aff''i''''c Ma''''nag''e''me''nt'''">
              <a:rPr lang="en-US" sz="1600">
                <a:solidFill>
                  <a:schemeClr val="tx1"/>
                </a:solidFill>
                <a:latin typeface="Arial"/>
                <a:cs typeface="Arial"/>
                <a:sym typeface="Arial"/>
              </a:rPr>
              <a:pPr algn="ctr" eaLnBrk="1" hangingPunct="1">
                <a:defRPr/>
              </a:pPr>
              <a:t>Toll Plazas/
Traffic Management</a:t>
            </a:fld>
            <a:endParaRPr lang="en-US" sz="1600">
              <a:solidFill>
                <a:schemeClr val="tx1"/>
              </a:solidFill>
              <a:latin typeface="Arial"/>
              <a:cs typeface="Arial"/>
              <a:sym typeface="Arial"/>
            </a:endParaRPr>
          </a:p>
        </p:txBody>
      </p:sp>
      <p:sp>
        <p:nvSpPr>
          <p:cNvPr id="14" name="Rectangle 13"/>
          <p:cNvSpPr/>
          <p:nvPr>
            <p:custDataLst>
              <p:tags r:id="rId8"/>
            </p:custDataLst>
          </p:nvPr>
        </p:nvSpPr>
        <p:spPr bwMode="auto">
          <a:xfrm>
            <a:off x="3030538" y="5959475"/>
            <a:ext cx="665162" cy="244475"/>
          </a:xfrm>
          <a:prstGeom prst="rect">
            <a:avLst/>
          </a:prstGeom>
          <a:noFill/>
          <a:ln w="9525" cap="flat" cmpd="sng" algn="ctr">
            <a:noFill/>
            <a:prstDash val="solid"/>
          </a:ln>
          <a:effectLst/>
          <a:extLst>
            <a:ext uri="{909E8E84-426E-40DD-AFC4-6F175D3DCCD1}">
              <a14:hiddenFill xmlns:a14="http://schemas.microsoft.com/office/drawing/2010/main" xmlns="">
                <a:solidFill>
                  <a:schemeClr val="accent1">
                    <a:tint val="100000"/>
                    <a:shade val="100000"/>
                    <a:satMod val="130000"/>
                  </a:schemeClr>
                </a:solidFill>
              </a14:hiddenFill>
            </a:ext>
            <a:ext uri="{91240B29-F687-4F45-9708-019B960494DF}">
              <a14:hiddenLine xmlns:a14="http://schemas.microsoft.com/office/drawing/2010/main" xmlns="" w="9525" cap="flat" cmpd="sng" algn="ctr">
                <a:solidFill>
                  <a:schemeClr val="accent1">
                    <a:shade val="95000"/>
                    <a:satMod val="105000"/>
                  </a:schemeClr>
                </a:solidFill>
                <a:prstDash val="solid"/>
              </a14:hiddenLine>
            </a:ext>
            <a:ext uri="{AF507438-7753-43E0-B8FC-AC1667EBCBE1}">
              <a14:hiddenEffects xmlns:a14="http://schemas.microsoft.com/office/drawing/2010/main" xmlns="">
                <a:effectLst>
                  <a:outerShdw blurRad="40000" dist="23000" dir="5400000" rotWithShape="0">
                    <a:srgbClr val="000000">
                      <a:alpha val="35000"/>
                    </a:srgbClr>
                  </a:outerShdw>
                </a:effectLst>
              </a14:hiddenEffects>
            </a:ext>
          </a:extLst>
        </p:spPr>
        <p:style>
          <a:lnRef idx="1">
            <a:schemeClr val="accent1"/>
          </a:lnRef>
          <a:fillRef idx="3">
            <a:schemeClr val="accent1"/>
          </a:fillRef>
          <a:effectRef idx="2">
            <a:schemeClr val="accent1"/>
          </a:effectRef>
          <a:fontRef idx="minor">
            <a:schemeClr val="lt1"/>
          </a:fontRef>
        </p:style>
        <p:txBody>
          <a:bodyPr lIns="0" tIns="0" rIns="0" bIns="0"/>
          <a:lstStyle/>
          <a:p>
            <a:pPr algn="ctr" eaLnBrk="1" hangingPunct="1">
              <a:defRPr/>
            </a:pPr>
            <a:fld id="{E7DD9A34-2A98-490B-9867-AF7DF270AFB9}" type="datetime'''''''''U''''''ti''li''''''t''''''''''i''''''''e''''''''s'">
              <a:rPr lang="en-US" sz="1600">
                <a:solidFill>
                  <a:schemeClr val="tx1"/>
                </a:solidFill>
                <a:latin typeface="Arial"/>
                <a:cs typeface="Arial"/>
                <a:sym typeface="Arial"/>
              </a:rPr>
              <a:pPr algn="ctr" eaLnBrk="1" hangingPunct="1">
                <a:defRPr/>
              </a:pPr>
              <a:t>Utilities</a:t>
            </a:fld>
            <a:endParaRPr lang="en-US" sz="1600">
              <a:solidFill>
                <a:schemeClr val="tx1"/>
              </a:solidFill>
              <a:latin typeface="Arial"/>
              <a:cs typeface="Arial"/>
              <a:sym typeface="Arial"/>
            </a:endParaRPr>
          </a:p>
        </p:txBody>
      </p:sp>
      <p:sp>
        <p:nvSpPr>
          <p:cNvPr id="16" name="Rectangle 15"/>
          <p:cNvSpPr/>
          <p:nvPr>
            <p:custDataLst>
              <p:tags r:id="rId9"/>
            </p:custDataLst>
          </p:nvPr>
        </p:nvSpPr>
        <p:spPr bwMode="auto">
          <a:xfrm>
            <a:off x="1668463" y="5959475"/>
            <a:ext cx="1016000" cy="488950"/>
          </a:xfrm>
          <a:prstGeom prst="rect">
            <a:avLst/>
          </a:prstGeom>
          <a:noFill/>
          <a:ln w="9525" cap="flat" cmpd="sng" algn="ctr">
            <a:noFill/>
            <a:prstDash val="solid"/>
          </a:ln>
          <a:effectLst/>
          <a:extLst>
            <a:ext uri="{909E8E84-426E-40DD-AFC4-6F175D3DCCD1}">
              <a14:hiddenFill xmlns:a14="http://schemas.microsoft.com/office/drawing/2010/main" xmlns="">
                <a:solidFill>
                  <a:schemeClr val="accent1">
                    <a:tint val="100000"/>
                    <a:shade val="100000"/>
                    <a:satMod val="130000"/>
                  </a:schemeClr>
                </a:solidFill>
              </a14:hiddenFill>
            </a:ext>
            <a:ext uri="{91240B29-F687-4F45-9708-019B960494DF}">
              <a14:hiddenLine xmlns:a14="http://schemas.microsoft.com/office/drawing/2010/main" xmlns="" w="9525" cap="flat" cmpd="sng" algn="ctr">
                <a:solidFill>
                  <a:schemeClr val="accent1">
                    <a:shade val="95000"/>
                    <a:satMod val="105000"/>
                  </a:schemeClr>
                </a:solidFill>
                <a:prstDash val="solid"/>
              </a14:hiddenLine>
            </a:ext>
            <a:ext uri="{AF507438-7753-43E0-B8FC-AC1667EBCBE1}">
              <a14:hiddenEffects xmlns:a14="http://schemas.microsoft.com/office/drawing/2010/main" xmlns="">
                <a:effectLst>
                  <a:outerShdw blurRad="40000" dist="23000" dir="5400000" rotWithShape="0">
                    <a:srgbClr val="000000">
                      <a:alpha val="35000"/>
                    </a:srgbClr>
                  </a:outerShdw>
                </a:effectLst>
              </a14:hiddenEffects>
            </a:ext>
          </a:extLst>
        </p:spPr>
        <p:style>
          <a:lnRef idx="1">
            <a:schemeClr val="accent1"/>
          </a:lnRef>
          <a:fillRef idx="3">
            <a:schemeClr val="accent1"/>
          </a:fillRef>
          <a:effectRef idx="2">
            <a:schemeClr val="accent1"/>
          </a:effectRef>
          <a:fontRef idx="minor">
            <a:schemeClr val="lt1"/>
          </a:fontRef>
        </p:style>
        <p:txBody>
          <a:bodyPr lIns="0" tIns="0" rIns="0" bIns="0"/>
          <a:lstStyle/>
          <a:p>
            <a:pPr algn="ctr" eaLnBrk="1" hangingPunct="1">
              <a:defRPr/>
            </a:pPr>
            <a:fld id="{C3AC3301-438A-49A3-B022-955041932AA6}" type="datetime'''R''''o''''a''''''dw''''''''a''''''ys''/&#10;''''''''D''eck''s'''">
              <a:rPr lang="en-US" sz="1600">
                <a:solidFill>
                  <a:schemeClr val="tx1"/>
                </a:solidFill>
                <a:latin typeface="Arial"/>
                <a:cs typeface="Arial"/>
                <a:sym typeface="Arial"/>
              </a:rPr>
              <a:pPr algn="ctr" eaLnBrk="1" hangingPunct="1">
                <a:defRPr/>
              </a:pPr>
              <a:t>Roadways/
Decks</a:t>
            </a:fld>
            <a:endParaRPr lang="en-US" sz="1600">
              <a:solidFill>
                <a:schemeClr val="tx1"/>
              </a:solidFill>
              <a:latin typeface="Arial"/>
              <a:cs typeface="Arial"/>
              <a:sym typeface="Arial"/>
            </a:endParaRPr>
          </a:p>
        </p:txBody>
      </p:sp>
      <p:sp>
        <p:nvSpPr>
          <p:cNvPr id="18" name="Rectangle 17"/>
          <p:cNvSpPr/>
          <p:nvPr>
            <p:custDataLst>
              <p:tags r:id="rId10"/>
            </p:custDataLst>
          </p:nvPr>
        </p:nvSpPr>
        <p:spPr bwMode="auto">
          <a:xfrm>
            <a:off x="520700" y="5959475"/>
            <a:ext cx="939800" cy="244475"/>
          </a:xfrm>
          <a:prstGeom prst="rect">
            <a:avLst/>
          </a:prstGeom>
          <a:noFill/>
          <a:ln w="9525" cap="flat" cmpd="sng" algn="ctr">
            <a:noFill/>
            <a:prstDash val="solid"/>
          </a:ln>
          <a:effectLst/>
          <a:extLst>
            <a:ext uri="{909E8E84-426E-40DD-AFC4-6F175D3DCCD1}">
              <a14:hiddenFill xmlns:a14="http://schemas.microsoft.com/office/drawing/2010/main" xmlns="">
                <a:solidFill>
                  <a:schemeClr val="accent1">
                    <a:tint val="100000"/>
                    <a:shade val="100000"/>
                    <a:satMod val="130000"/>
                  </a:schemeClr>
                </a:solidFill>
              </a14:hiddenFill>
            </a:ext>
            <a:ext uri="{91240B29-F687-4F45-9708-019B960494DF}">
              <a14:hiddenLine xmlns:a14="http://schemas.microsoft.com/office/drawing/2010/main" xmlns="" w="9525" cap="flat" cmpd="sng" algn="ctr">
                <a:solidFill>
                  <a:schemeClr val="accent1">
                    <a:shade val="95000"/>
                    <a:satMod val="105000"/>
                  </a:schemeClr>
                </a:solidFill>
                <a:prstDash val="solid"/>
              </a14:hiddenLine>
            </a:ext>
            <a:ext uri="{AF507438-7753-43E0-B8FC-AC1667EBCBE1}">
              <a14:hiddenEffects xmlns:a14="http://schemas.microsoft.com/office/drawing/2010/main" xmlns="">
                <a:effectLst>
                  <a:outerShdw blurRad="40000" dist="23000" dir="5400000" rotWithShape="0">
                    <a:srgbClr val="000000">
                      <a:alpha val="35000"/>
                    </a:srgbClr>
                  </a:outerShdw>
                </a:effectLst>
              </a14:hiddenEffects>
            </a:ext>
          </a:extLst>
        </p:spPr>
        <p:style>
          <a:lnRef idx="1">
            <a:schemeClr val="accent1"/>
          </a:lnRef>
          <a:fillRef idx="3">
            <a:schemeClr val="accent1"/>
          </a:fillRef>
          <a:effectRef idx="2">
            <a:schemeClr val="accent1"/>
          </a:effectRef>
          <a:fontRef idx="minor">
            <a:schemeClr val="lt1"/>
          </a:fontRef>
        </p:style>
        <p:txBody>
          <a:bodyPr lIns="0" tIns="0" rIns="0" bIns="0"/>
          <a:lstStyle/>
          <a:p>
            <a:pPr algn="ctr" eaLnBrk="1" hangingPunct="1">
              <a:defRPr/>
            </a:pPr>
            <a:fld id="{1E8959F1-2091-4C18-88F1-9E75308FBB22}" type="datetime'''''''''''S''''''''t''ru''''''''''c''''''''t''u''re''''s'''">
              <a:rPr lang="en-US" sz="1600">
                <a:solidFill>
                  <a:schemeClr val="tx1"/>
                </a:solidFill>
                <a:latin typeface="Arial"/>
                <a:cs typeface="Arial"/>
                <a:sym typeface="Arial"/>
              </a:rPr>
              <a:pPr algn="ctr" eaLnBrk="1" hangingPunct="1">
                <a:defRPr/>
              </a:pPr>
              <a:t>Structures</a:t>
            </a:fld>
            <a:endParaRPr lang="en-US" sz="1600" dirty="0">
              <a:solidFill>
                <a:schemeClr val="tx1"/>
              </a:solidFill>
              <a:latin typeface="Arial"/>
              <a:cs typeface="Arial"/>
              <a:sym typeface="Arial"/>
            </a:endParaRPr>
          </a:p>
        </p:txBody>
      </p:sp>
      <p:sp>
        <p:nvSpPr>
          <p:cNvPr id="38927" name="Text Placeholder 15"/>
          <p:cNvSpPr>
            <a:spLocks noGrp="1"/>
          </p:cNvSpPr>
          <p:nvPr>
            <p:ph type="body" idx="4294967295"/>
            <p:custDataLst>
              <p:tags r:id="rId11"/>
            </p:custDataLst>
          </p:nvPr>
        </p:nvSpPr>
        <p:spPr bwMode="gray">
          <a:xfrm>
            <a:off x="538163" y="3330575"/>
            <a:ext cx="904875" cy="244475"/>
          </a:xfrm>
        </p:spPr>
        <p:txBody>
          <a:bodyPr wrap="none" lIns="28575" tIns="0" rIns="28575" bIns="0" anchor="b"/>
          <a:lstStyle/>
          <a:p>
            <a:pPr marL="0" indent="0" algn="ctr">
              <a:spcBef>
                <a:spcPct val="0"/>
              </a:spcBef>
              <a:buFont typeface="Arial" pitchFamily="34" charset="0"/>
              <a:buNone/>
            </a:pPr>
            <a:fld id="{6AE010E2-367F-4E29-A84A-E919E3C1D116}" type="datetime'''''''''''''''$''1'''''''',''''''''''''0''''''''56'''''''">
              <a:rPr lang="en-US" altLang="en-US" sz="1600" smtClean="0">
                <a:latin typeface="Arial" pitchFamily="34" charset="0"/>
                <a:cs typeface="Arial" pitchFamily="34" charset="0"/>
                <a:sym typeface="Arial" pitchFamily="34" charset="0"/>
              </a:rPr>
              <a:pPr marL="0" indent="0" algn="ctr">
                <a:spcBef>
                  <a:spcPct val="0"/>
                </a:spcBef>
                <a:buFont typeface="Arial" pitchFamily="34" charset="0"/>
                <a:buNone/>
              </a:pPr>
              <a:t>$1,056</a:t>
            </a:fld>
            <a:r>
              <a:rPr lang="en-US" altLang="en-US" sz="1600" smtClean="0">
                <a:latin typeface="Arial" pitchFamily="34" charset="0"/>
                <a:cs typeface="Arial" pitchFamily="34" charset="0"/>
                <a:sym typeface="Arial" pitchFamily="34" charset="0"/>
              </a:rPr>
              <a:t> m</a:t>
            </a:r>
          </a:p>
        </p:txBody>
      </p:sp>
      <p:sp>
        <p:nvSpPr>
          <p:cNvPr id="22" name="Line Callout 1 21"/>
          <p:cNvSpPr/>
          <p:nvPr/>
        </p:nvSpPr>
        <p:spPr>
          <a:xfrm>
            <a:off x="3949700" y="4459288"/>
            <a:ext cx="4562475" cy="307975"/>
          </a:xfrm>
          <a:prstGeom prst="borderCallout1">
            <a:avLst>
              <a:gd name="adj1" fmla="val 100447"/>
              <a:gd name="adj2" fmla="val 12633"/>
              <a:gd name="adj3" fmla="val 199542"/>
              <a:gd name="adj4" fmla="val 12635"/>
            </a:avLst>
          </a:prstGeom>
        </p:spPr>
        <p:style>
          <a:lnRef idx="1">
            <a:schemeClr val="dk1"/>
          </a:lnRef>
          <a:fillRef idx="2">
            <a:schemeClr val="dk1"/>
          </a:fillRef>
          <a:effectRef idx="1">
            <a:schemeClr val="dk1"/>
          </a:effectRef>
          <a:fontRef idx="minor">
            <a:schemeClr val="dk1"/>
          </a:fontRef>
        </p:style>
        <p:txBody>
          <a:bodyPr anchor="ctr"/>
          <a:lstStyle/>
          <a:p>
            <a:pPr eaLnBrk="1" hangingPunct="1">
              <a:spcBef>
                <a:spcPct val="20000"/>
              </a:spcBef>
              <a:defRPr/>
            </a:pPr>
            <a:r>
              <a:rPr lang="en-US" sz="1600" dirty="0">
                <a:latin typeface="Arial" pitchFamily="34" charset="0"/>
              </a:rPr>
              <a:t>Henry Hudson Bridge toll plazas reconstruction</a:t>
            </a:r>
          </a:p>
        </p:txBody>
      </p:sp>
      <p:sp>
        <p:nvSpPr>
          <p:cNvPr id="24" name="Line Callout 1 23"/>
          <p:cNvSpPr/>
          <p:nvPr/>
        </p:nvSpPr>
        <p:spPr>
          <a:xfrm>
            <a:off x="2921000" y="3267075"/>
            <a:ext cx="5591175" cy="1092200"/>
          </a:xfrm>
          <a:prstGeom prst="borderCallout1">
            <a:avLst>
              <a:gd name="adj1" fmla="val 101352"/>
              <a:gd name="adj2" fmla="val 7845"/>
              <a:gd name="adj3" fmla="val 128465"/>
              <a:gd name="adj4" fmla="val 7742"/>
            </a:avLst>
          </a:prstGeom>
        </p:spPr>
        <p:style>
          <a:lnRef idx="1">
            <a:schemeClr val="dk1"/>
          </a:lnRef>
          <a:fillRef idx="2">
            <a:schemeClr val="dk1"/>
          </a:fillRef>
          <a:effectRef idx="1">
            <a:schemeClr val="dk1"/>
          </a:effectRef>
          <a:fontRef idx="minor">
            <a:schemeClr val="dk1"/>
          </a:fontRef>
        </p:style>
        <p:txBody>
          <a:bodyPr anchor="ctr"/>
          <a:lstStyle/>
          <a:p>
            <a:pPr eaLnBrk="1" hangingPunct="1">
              <a:spcBef>
                <a:spcPts val="200"/>
              </a:spcBef>
              <a:defRPr/>
            </a:pPr>
            <a:r>
              <a:rPr lang="en-US" sz="1600" dirty="0">
                <a:solidFill>
                  <a:schemeClr val="tx1"/>
                </a:solidFill>
                <a:latin typeface="Arial" pitchFamily="34" charset="0"/>
              </a:rPr>
              <a:t>Hugh L. Carey Tunnel rehabilitation of ventilation systems</a:t>
            </a:r>
          </a:p>
          <a:p>
            <a:pPr eaLnBrk="1" hangingPunct="1">
              <a:spcBef>
                <a:spcPts val="200"/>
              </a:spcBef>
              <a:defRPr/>
            </a:pPr>
            <a:r>
              <a:rPr lang="en-US" sz="1600" dirty="0">
                <a:solidFill>
                  <a:schemeClr val="tx1"/>
                </a:solidFill>
                <a:latin typeface="Arial" pitchFamily="34" charset="0"/>
              </a:rPr>
              <a:t>Queens-Midtown Tunnel controls and communication systems rehabilitation</a:t>
            </a:r>
          </a:p>
          <a:p>
            <a:pPr eaLnBrk="1" hangingPunct="1">
              <a:spcBef>
                <a:spcPts val="200"/>
              </a:spcBef>
              <a:defRPr/>
            </a:pPr>
            <a:r>
              <a:rPr lang="en-US" sz="1600" dirty="0">
                <a:latin typeface="Arial" pitchFamily="34" charset="0"/>
              </a:rPr>
              <a:t>Traveler information systems</a:t>
            </a:r>
          </a:p>
        </p:txBody>
      </p:sp>
      <p:sp>
        <p:nvSpPr>
          <p:cNvPr id="25" name="Line Callout 1 24"/>
          <p:cNvSpPr/>
          <p:nvPr/>
        </p:nvSpPr>
        <p:spPr>
          <a:xfrm>
            <a:off x="592138" y="1127125"/>
            <a:ext cx="7920037" cy="1081088"/>
          </a:xfrm>
          <a:prstGeom prst="borderCallout1">
            <a:avLst>
              <a:gd name="adj1" fmla="val 101354"/>
              <a:gd name="adj2" fmla="val 4978"/>
              <a:gd name="adj3" fmla="val 199865"/>
              <a:gd name="adj4" fmla="val 4970"/>
            </a:avLst>
          </a:prstGeom>
        </p:spPr>
        <p:style>
          <a:lnRef idx="1">
            <a:schemeClr val="dk1"/>
          </a:lnRef>
          <a:fillRef idx="2">
            <a:schemeClr val="dk1"/>
          </a:fillRef>
          <a:effectRef idx="1">
            <a:schemeClr val="dk1"/>
          </a:effectRef>
          <a:fontRef idx="minor">
            <a:schemeClr val="dk1"/>
          </a:fontRef>
        </p:style>
        <p:txBody>
          <a:bodyPr anchor="ctr"/>
          <a:lstStyle/>
          <a:p>
            <a:pPr eaLnBrk="1" hangingPunct="1">
              <a:spcBef>
                <a:spcPts val="200"/>
              </a:spcBef>
              <a:defRPr/>
            </a:pPr>
            <a:r>
              <a:rPr lang="en-US" sz="1600" dirty="0" err="1">
                <a:solidFill>
                  <a:schemeClr val="tx1"/>
                </a:solidFill>
                <a:latin typeface="Arial" pitchFamily="34" charset="0"/>
              </a:rPr>
              <a:t>Throgs</a:t>
            </a:r>
            <a:r>
              <a:rPr lang="en-US" sz="1600" dirty="0">
                <a:solidFill>
                  <a:schemeClr val="tx1"/>
                </a:solidFill>
                <a:latin typeface="Arial" pitchFamily="34" charset="0"/>
              </a:rPr>
              <a:t> Neck Bridge approach viaduct rehabilitation</a:t>
            </a:r>
          </a:p>
          <a:p>
            <a:pPr eaLnBrk="1" hangingPunct="1">
              <a:spcBef>
                <a:spcPts val="200"/>
              </a:spcBef>
              <a:defRPr/>
            </a:pPr>
            <a:r>
              <a:rPr lang="en-US" sz="1600" dirty="0">
                <a:solidFill>
                  <a:schemeClr val="tx1"/>
                </a:solidFill>
                <a:latin typeface="Arial" pitchFamily="34" charset="0"/>
              </a:rPr>
              <a:t>Robert F. Kennedy (RFK) Bridge seismic and wind retrofits</a:t>
            </a:r>
          </a:p>
          <a:p>
            <a:pPr eaLnBrk="1" hangingPunct="1">
              <a:spcBef>
                <a:spcPts val="200"/>
              </a:spcBef>
              <a:defRPr/>
            </a:pPr>
            <a:r>
              <a:rPr lang="en-US" sz="1600" dirty="0">
                <a:solidFill>
                  <a:schemeClr val="tx1"/>
                </a:solidFill>
                <a:latin typeface="Arial" pitchFamily="34" charset="0"/>
              </a:rPr>
              <a:t>Structural rehabilitation at Bronx-Whitestone, RFK, Verrazano-Narrows (VN), Marine Parkway and Henry Hudson Bridges</a:t>
            </a:r>
            <a:endParaRPr lang="en-US" sz="1600" dirty="0">
              <a:solidFill>
                <a:schemeClr val="tx1"/>
              </a:solidFill>
            </a:endParaRPr>
          </a:p>
        </p:txBody>
      </p:sp>
      <p:sp>
        <p:nvSpPr>
          <p:cNvPr id="30" name="Line Callout 1 29"/>
          <p:cNvSpPr/>
          <p:nvPr/>
        </p:nvSpPr>
        <p:spPr>
          <a:xfrm>
            <a:off x="1747838" y="2309813"/>
            <a:ext cx="6764337" cy="866775"/>
          </a:xfrm>
          <a:prstGeom prst="borderCallout1">
            <a:avLst>
              <a:gd name="adj1" fmla="val 100383"/>
              <a:gd name="adj2" fmla="val 6397"/>
              <a:gd name="adj3" fmla="val 121587"/>
              <a:gd name="adj4" fmla="val 6363"/>
            </a:avLst>
          </a:prstGeom>
        </p:spPr>
        <p:style>
          <a:lnRef idx="1">
            <a:schemeClr val="dk1"/>
          </a:lnRef>
          <a:fillRef idx="2">
            <a:schemeClr val="dk1"/>
          </a:fillRef>
          <a:effectRef idx="1">
            <a:schemeClr val="dk1"/>
          </a:effectRef>
          <a:fontRef idx="minor">
            <a:schemeClr val="dk1"/>
          </a:fontRef>
        </p:style>
        <p:txBody>
          <a:bodyPr anchor="ctr"/>
          <a:lstStyle/>
          <a:p>
            <a:pPr eaLnBrk="1" hangingPunct="1">
              <a:spcBef>
                <a:spcPct val="20000"/>
              </a:spcBef>
              <a:defRPr/>
            </a:pPr>
            <a:r>
              <a:rPr lang="en-US" sz="1600" dirty="0">
                <a:solidFill>
                  <a:schemeClr val="tx1"/>
                </a:solidFill>
                <a:latin typeface="Arial" pitchFamily="34" charset="0"/>
              </a:rPr>
              <a:t>RFK Bridge Manhattan Toll Plaza structure and approach reconstruction</a:t>
            </a:r>
          </a:p>
          <a:p>
            <a:pPr eaLnBrk="1" hangingPunct="1">
              <a:spcBef>
                <a:spcPct val="20000"/>
              </a:spcBef>
              <a:defRPr/>
            </a:pPr>
            <a:r>
              <a:rPr lang="en-US" sz="1600" dirty="0" err="1">
                <a:solidFill>
                  <a:schemeClr val="tx1"/>
                </a:solidFill>
                <a:latin typeface="Arial" pitchFamily="34" charset="0"/>
              </a:rPr>
              <a:t>Throgs</a:t>
            </a:r>
            <a:r>
              <a:rPr lang="en-US" sz="1600" dirty="0">
                <a:solidFill>
                  <a:schemeClr val="tx1"/>
                </a:solidFill>
                <a:latin typeface="Arial" pitchFamily="34" charset="0"/>
              </a:rPr>
              <a:t> Neck Bridge suspended span deck replacement</a:t>
            </a:r>
          </a:p>
          <a:p>
            <a:pPr eaLnBrk="1" hangingPunct="1">
              <a:spcBef>
                <a:spcPct val="20000"/>
              </a:spcBef>
              <a:defRPr/>
            </a:pPr>
            <a:r>
              <a:rPr lang="en-US" sz="1600" dirty="0">
                <a:solidFill>
                  <a:schemeClr val="tx1"/>
                </a:solidFill>
                <a:latin typeface="Arial" pitchFamily="34" charset="0"/>
              </a:rPr>
              <a:t>VN Bridge anchorage decks and Brooklyn approach reconstruction</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62" name="Object 12" hidden="1"/>
          <p:cNvGraphicFramePr>
            <a:graphicFrameLocks noChangeAspect="1"/>
          </p:cNvGraphicFramePr>
          <p:nvPr/>
        </p:nvGraphicFramePr>
        <p:xfrm>
          <a:off x="1588" y="1588"/>
          <a:ext cx="1587" cy="1587"/>
        </p:xfrm>
        <a:graphic>
          <a:graphicData uri="http://schemas.openxmlformats.org/presentationml/2006/ole">
            <p:oleObj spid="_x0000_s40962" name="think-cell Slide" r:id="rId5" imgW="38100" imgH="38100" progId="TCLayout.ActiveDocument.1">
              <p:embed/>
            </p:oleObj>
          </a:graphicData>
        </a:graphic>
      </p:graphicFrame>
      <p:sp>
        <p:nvSpPr>
          <p:cNvPr id="3" name="Rectangle 2" hidden="1"/>
          <p:cNvSpPr/>
          <p:nvPr>
            <p:custDataLst>
              <p:tags r:id="rId2"/>
            </p:custDataLst>
          </p:nvPr>
        </p:nvSpPr>
        <p:spPr bwMode="auto">
          <a:xfrm>
            <a:off x="0" y="0"/>
            <a:ext cx="158750" cy="158750"/>
          </a:xfrm>
          <a:prstGeom prst="rect">
            <a:avLst/>
          </a:prstGeom>
          <a:gradFill flip="none" rotWithShape="1">
            <a:gsLst>
              <a:gs pos="0">
                <a:schemeClr val="accent1">
                  <a:tint val="100000"/>
                  <a:shade val="100000"/>
                  <a:satMod val="130000"/>
                </a:schemeClr>
              </a:gs>
              <a:gs pos="100000">
                <a:schemeClr val="accent1">
                  <a:tint val="50000"/>
                  <a:shade val="100000"/>
                  <a:satMod val="350000"/>
                </a:schemeClr>
              </a:gs>
            </a:gsLst>
            <a:lin ang="16200000" scaled="0"/>
            <a:tileRect/>
          </a:gradFill>
          <a:effectLst/>
          <a:extLst>
            <a:ext uri="{AF507438-7753-43E0-B8FC-AC1667EBCBE1}">
              <a14:hiddenEffects xmlns:a14="http://schemas.microsoft.com/office/drawing/2010/main" xmlns="">
                <a:effectLst>
                  <a:outerShdw blurRad="40000" dist="23000" dir="5400000" rotWithShape="0">
                    <a:srgbClr val="000000">
                      <a:alpha val="35000"/>
                    </a:srgbClr>
                  </a:outerShdw>
                </a:effectLst>
              </a14:hiddenEffects>
            </a:ext>
          </a:ex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algn="ctr" eaLnBrk="1" hangingPunct="1">
              <a:defRPr/>
            </a:pPr>
            <a:endParaRPr lang="en-US" sz="1600">
              <a:latin typeface="Arial"/>
              <a:cs typeface="Arial"/>
              <a:sym typeface="Arial"/>
            </a:endParaRPr>
          </a:p>
        </p:txBody>
      </p:sp>
      <p:pic>
        <p:nvPicPr>
          <p:cNvPr id="40964" name="Picture 1"/>
          <p:cNvPicPr>
            <a:picLocks noChangeAspect="1"/>
          </p:cNvPicPr>
          <p:nvPr/>
        </p:nvPicPr>
        <p:blipFill>
          <a:blip r:embed="rId6"/>
          <a:srcRect l="10625" r="658"/>
          <a:stretch>
            <a:fillRect/>
          </a:stretch>
        </p:blipFill>
        <p:spPr bwMode="auto">
          <a:xfrm>
            <a:off x="11113" y="-6350"/>
            <a:ext cx="9144000" cy="6864350"/>
          </a:xfrm>
          <a:prstGeom prst="rect">
            <a:avLst/>
          </a:prstGeom>
          <a:noFill/>
          <a:ln w="9525">
            <a:noFill/>
            <a:miter lim="800000"/>
            <a:headEnd/>
            <a:tailEnd/>
          </a:ln>
        </p:spPr>
      </p:pic>
      <p:sp>
        <p:nvSpPr>
          <p:cNvPr id="40965" name="Slide Number Placeholder 4"/>
          <p:cNvSpPr>
            <a:spLocks noGrp="1"/>
          </p:cNvSpPr>
          <p:nvPr>
            <p:ph type="sldNum" sz="quarter" idx="12"/>
          </p:nvPr>
        </p:nvSpPr>
        <p:spPr bwMode="auto">
          <a:noFill/>
          <a:ln>
            <a:miter lim="800000"/>
            <a:headEnd/>
            <a:tailEnd/>
          </a:ln>
        </p:spPr>
        <p:txBody>
          <a:bodyPr/>
          <a:lstStyle/>
          <a:p>
            <a:fld id="{938F8DE7-691E-4796-9AC2-439017A34A3B}" type="slidenum">
              <a:rPr lang="en-US" altLang="en-US"/>
              <a:pPr/>
              <a:t>18</a:t>
            </a:fld>
            <a:endParaRPr lang="en-US" altLang="en-US"/>
          </a:p>
        </p:txBody>
      </p:sp>
      <p:sp>
        <p:nvSpPr>
          <p:cNvPr id="10" name="Rectangle 9"/>
          <p:cNvSpPr/>
          <p:nvPr/>
        </p:nvSpPr>
        <p:spPr>
          <a:xfrm>
            <a:off x="0" y="234950"/>
            <a:ext cx="9144000" cy="928688"/>
          </a:xfrm>
          <a:prstGeom prst="rect">
            <a:avLst/>
          </a:prstGeom>
          <a:solidFill>
            <a:schemeClr val="bg1">
              <a:lumMod val="95000"/>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40967" name="Title 1"/>
          <p:cNvSpPr>
            <a:spLocks noGrp="1"/>
          </p:cNvSpPr>
          <p:nvPr>
            <p:ph type="body" idx="4294967295"/>
          </p:nvPr>
        </p:nvSpPr>
        <p:spPr>
          <a:xfrm>
            <a:off x="441325" y="296863"/>
            <a:ext cx="8453438" cy="755650"/>
          </a:xfrm>
          <a:noFill/>
        </p:spPr>
        <p:txBody>
          <a:bodyPr anchor="ctr"/>
          <a:lstStyle/>
          <a:p>
            <a:pPr marL="0" indent="0" eaLnBrk="1" hangingPunct="1">
              <a:spcBef>
                <a:spcPct val="0"/>
              </a:spcBef>
              <a:buFontTx/>
              <a:buNone/>
            </a:pPr>
            <a:r>
              <a:rPr lang="en-US" altLang="en-US" b="1" smtClean="0">
                <a:latin typeface="Arial" pitchFamily="34" charset="0"/>
                <a:cs typeface="Arial" pitchFamily="34" charset="0"/>
              </a:rPr>
              <a:t>Expansion</a:t>
            </a:r>
          </a:p>
          <a:p>
            <a:pPr marL="0" indent="0" eaLnBrk="1" hangingPunct="1">
              <a:spcBef>
                <a:spcPct val="0"/>
              </a:spcBef>
              <a:buFontTx/>
              <a:buNone/>
            </a:pPr>
            <a:r>
              <a:rPr lang="en-US" altLang="en-US" sz="2000" b="1" i="1" smtClean="0">
                <a:latin typeface="Arial" pitchFamily="34" charset="0"/>
                <a:cs typeface="Arial" pitchFamily="34" charset="0"/>
              </a:rPr>
              <a:t>Fulton Center</a:t>
            </a:r>
            <a:endParaRPr lang="en-US" altLang="en-US" sz="1200" b="1" i="1" smtClean="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146" name="Object 12" hidden="1"/>
          <p:cNvGraphicFramePr>
            <a:graphicFrameLocks noChangeAspect="1"/>
          </p:cNvGraphicFramePr>
          <p:nvPr/>
        </p:nvGraphicFramePr>
        <p:xfrm>
          <a:off x="1588" y="1588"/>
          <a:ext cx="1587" cy="1587"/>
        </p:xfrm>
        <a:graphic>
          <a:graphicData uri="http://schemas.openxmlformats.org/presentationml/2006/ole">
            <p:oleObj spid="_x0000_s6146" name="think-cell Slide" r:id="rId5" imgW="38100" imgH="38100" progId="TCLayout.ActiveDocument.1">
              <p:embed/>
            </p:oleObj>
          </a:graphicData>
        </a:graphic>
      </p:graphicFrame>
      <p:sp>
        <p:nvSpPr>
          <p:cNvPr id="3" name="Rectangle 2" hidden="1"/>
          <p:cNvSpPr/>
          <p:nvPr>
            <p:custDataLst>
              <p:tags r:id="rId2"/>
            </p:custDataLst>
          </p:nvPr>
        </p:nvSpPr>
        <p:spPr bwMode="auto">
          <a:xfrm>
            <a:off x="0" y="0"/>
            <a:ext cx="158750" cy="158750"/>
          </a:xfrm>
          <a:prstGeom prst="rect">
            <a:avLst/>
          </a:prstGeom>
          <a:gradFill flip="none" rotWithShape="1">
            <a:gsLst>
              <a:gs pos="0">
                <a:schemeClr val="accent1">
                  <a:tint val="100000"/>
                  <a:shade val="100000"/>
                  <a:satMod val="130000"/>
                </a:schemeClr>
              </a:gs>
              <a:gs pos="100000">
                <a:schemeClr val="accent1">
                  <a:tint val="50000"/>
                  <a:shade val="100000"/>
                  <a:satMod val="350000"/>
                </a:schemeClr>
              </a:gs>
            </a:gsLst>
            <a:lin ang="16200000" scaled="0"/>
            <a:tileRect/>
          </a:gradFill>
          <a:effectLst/>
          <a:extLst>
            <a:ext uri="{AF507438-7753-43E0-B8FC-AC1667EBCBE1}">
              <a14:hiddenEffects xmlns:a14="http://schemas.microsoft.com/office/drawing/2010/main" xmlns="">
                <a:effectLst>
                  <a:outerShdw blurRad="40000" dist="23000" dir="5400000" rotWithShape="0">
                    <a:srgbClr val="000000">
                      <a:alpha val="35000"/>
                    </a:srgbClr>
                  </a:outerShdw>
                </a:effectLst>
              </a14:hiddenEffects>
            </a:ext>
          </a:ex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algn="ctr" eaLnBrk="1" hangingPunct="1">
              <a:defRPr/>
            </a:pPr>
            <a:endParaRPr lang="en-US" sz="1600">
              <a:latin typeface="Arial"/>
              <a:cs typeface="Arial"/>
              <a:sym typeface="Arial"/>
            </a:endParaRPr>
          </a:p>
        </p:txBody>
      </p:sp>
      <p:sp>
        <p:nvSpPr>
          <p:cNvPr id="10" name="Rectangle 9"/>
          <p:cNvSpPr/>
          <p:nvPr/>
        </p:nvSpPr>
        <p:spPr>
          <a:xfrm>
            <a:off x="349250" y="338138"/>
            <a:ext cx="3771900" cy="3606800"/>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6149" name="Slide Number Placeholder 4"/>
          <p:cNvSpPr>
            <a:spLocks noGrp="1"/>
          </p:cNvSpPr>
          <p:nvPr>
            <p:ph type="sldNum" sz="quarter" idx="12"/>
          </p:nvPr>
        </p:nvSpPr>
        <p:spPr bwMode="auto">
          <a:noFill/>
          <a:ln>
            <a:miter lim="800000"/>
            <a:headEnd/>
            <a:tailEnd/>
          </a:ln>
        </p:spPr>
        <p:txBody>
          <a:bodyPr/>
          <a:lstStyle/>
          <a:p>
            <a:fld id="{A92FA407-C938-45D5-A1E6-372A5BA2D50A}" type="slidenum">
              <a:rPr lang="en-US" altLang="en-US"/>
              <a:pPr/>
              <a:t>1</a:t>
            </a:fld>
            <a:endParaRPr lang="en-US" altLang="en-US"/>
          </a:p>
        </p:txBody>
      </p:sp>
      <p:sp>
        <p:nvSpPr>
          <p:cNvPr id="6150" name="Title 1"/>
          <p:cNvSpPr>
            <a:spLocks noGrp="1"/>
          </p:cNvSpPr>
          <p:nvPr>
            <p:ph type="body" idx="4294967295"/>
          </p:nvPr>
        </p:nvSpPr>
        <p:spPr>
          <a:xfrm>
            <a:off x="441325" y="296863"/>
            <a:ext cx="8453438" cy="755650"/>
          </a:xfrm>
          <a:noFill/>
        </p:spPr>
        <p:txBody>
          <a:bodyPr anchor="ctr"/>
          <a:lstStyle/>
          <a:p>
            <a:pPr marL="0" indent="0" eaLnBrk="1" hangingPunct="1">
              <a:spcBef>
                <a:spcPct val="0"/>
              </a:spcBef>
              <a:buFontTx/>
              <a:buNone/>
            </a:pPr>
            <a:r>
              <a:rPr lang="en-US" altLang="en-US" b="1" smtClean="0">
                <a:latin typeface="Arial" pitchFamily="34" charset="0"/>
                <a:cs typeface="Arial" pitchFamily="34" charset="0"/>
              </a:rPr>
              <a:t>Agenda</a:t>
            </a:r>
          </a:p>
        </p:txBody>
      </p:sp>
      <p:sp>
        <p:nvSpPr>
          <p:cNvPr id="6151" name="Content Placeholder 2"/>
          <p:cNvSpPr>
            <a:spLocks noGrp="1"/>
          </p:cNvSpPr>
          <p:nvPr>
            <p:ph type="body" idx="4294967295"/>
          </p:nvPr>
        </p:nvSpPr>
        <p:spPr>
          <a:xfrm>
            <a:off x="674688" y="1150938"/>
            <a:ext cx="7624762" cy="4129087"/>
          </a:xfrm>
          <a:noFill/>
        </p:spPr>
        <p:txBody>
          <a:bodyPr/>
          <a:lstStyle/>
          <a:p>
            <a:pPr eaLnBrk="1" hangingPunct="1">
              <a:spcBef>
                <a:spcPts val="1200"/>
              </a:spcBef>
            </a:pPr>
            <a:r>
              <a:rPr lang="en-US" altLang="en-US" sz="2400" smtClean="0">
                <a:latin typeface="Arial" pitchFamily="34" charset="0"/>
                <a:cs typeface="Arial" pitchFamily="34" charset="0"/>
              </a:rPr>
              <a:t>Importance of System</a:t>
            </a:r>
          </a:p>
          <a:p>
            <a:pPr eaLnBrk="1" hangingPunct="1">
              <a:spcBef>
                <a:spcPts val="1200"/>
              </a:spcBef>
            </a:pPr>
            <a:r>
              <a:rPr lang="en-US" altLang="en-US" sz="2400" smtClean="0">
                <a:latin typeface="Arial" pitchFamily="34" charset="0"/>
                <a:cs typeface="Arial" pitchFamily="34" charset="0"/>
              </a:rPr>
              <a:t>Evolution of Investments</a:t>
            </a:r>
          </a:p>
          <a:p>
            <a:pPr eaLnBrk="1" hangingPunct="1">
              <a:spcBef>
                <a:spcPts val="1200"/>
              </a:spcBef>
            </a:pPr>
            <a:r>
              <a:rPr lang="en-US" altLang="en-US" sz="2400" smtClean="0">
                <a:latin typeface="Arial" pitchFamily="34" charset="0"/>
                <a:cs typeface="Arial" pitchFamily="34" charset="0"/>
              </a:rPr>
              <a:t>Better Capital Program</a:t>
            </a:r>
          </a:p>
          <a:p>
            <a:pPr eaLnBrk="1" hangingPunct="1">
              <a:spcBef>
                <a:spcPts val="1200"/>
              </a:spcBef>
            </a:pPr>
            <a:r>
              <a:rPr lang="en-US" altLang="en-US" sz="2400" smtClean="0">
                <a:latin typeface="Arial" pitchFamily="34" charset="0"/>
                <a:cs typeface="Arial" pitchFamily="34" charset="0"/>
              </a:rPr>
              <a:t>Program by agency</a:t>
            </a:r>
          </a:p>
          <a:p>
            <a:pPr eaLnBrk="1" hangingPunct="1">
              <a:spcBef>
                <a:spcPts val="1200"/>
              </a:spcBef>
            </a:pPr>
            <a:r>
              <a:rPr lang="en-US" altLang="en-US" sz="2400" smtClean="0">
                <a:latin typeface="Arial" pitchFamily="34" charset="0"/>
                <a:cs typeface="Arial" pitchFamily="34" charset="0"/>
              </a:rPr>
              <a:t>Funding</a:t>
            </a:r>
          </a:p>
        </p:txBody>
      </p:sp>
      <p:pic>
        <p:nvPicPr>
          <p:cNvPr id="6152" name="Picture 11" descr="P:\Plan2015-2019\Presentations\Images\helpPoint.jpg"/>
          <p:cNvPicPr>
            <a:picLocks noChangeAspect="1" noChangeArrowheads="1"/>
          </p:cNvPicPr>
          <p:nvPr/>
        </p:nvPicPr>
        <p:blipFill>
          <a:blip r:embed="rId6"/>
          <a:srcRect l="16705" r="29613"/>
          <a:stretch>
            <a:fillRect/>
          </a:stretch>
        </p:blipFill>
        <p:spPr bwMode="auto">
          <a:xfrm>
            <a:off x="4730750" y="1247775"/>
            <a:ext cx="3960813" cy="4913313"/>
          </a:xfrm>
          <a:prstGeom prst="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3010" name="Object 12" hidden="1"/>
          <p:cNvGraphicFramePr>
            <a:graphicFrameLocks noChangeAspect="1"/>
          </p:cNvGraphicFramePr>
          <p:nvPr/>
        </p:nvGraphicFramePr>
        <p:xfrm>
          <a:off x="1588" y="1588"/>
          <a:ext cx="1587" cy="1587"/>
        </p:xfrm>
        <a:graphic>
          <a:graphicData uri="http://schemas.openxmlformats.org/presentationml/2006/ole">
            <p:oleObj spid="_x0000_s43010" name="think-cell Slide" r:id="rId11" imgW="38100" imgH="38100" progId="TCLayout.ActiveDocument.1">
              <p:embed/>
            </p:oleObj>
          </a:graphicData>
        </a:graphic>
      </p:graphicFrame>
      <p:sp>
        <p:nvSpPr>
          <p:cNvPr id="3" name="Rectangle 2" hidden="1"/>
          <p:cNvSpPr/>
          <p:nvPr>
            <p:custDataLst>
              <p:tags r:id="rId2"/>
            </p:custDataLst>
          </p:nvPr>
        </p:nvSpPr>
        <p:spPr bwMode="auto">
          <a:xfrm>
            <a:off x="0" y="0"/>
            <a:ext cx="158750" cy="158750"/>
          </a:xfrm>
          <a:prstGeom prst="rect">
            <a:avLst/>
          </a:prstGeom>
          <a:gradFill flip="none" rotWithShape="1">
            <a:gsLst>
              <a:gs pos="0">
                <a:schemeClr val="accent1">
                  <a:tint val="100000"/>
                  <a:shade val="100000"/>
                  <a:satMod val="130000"/>
                </a:schemeClr>
              </a:gs>
              <a:gs pos="100000">
                <a:schemeClr val="accent1">
                  <a:tint val="50000"/>
                  <a:shade val="100000"/>
                  <a:satMod val="350000"/>
                </a:schemeClr>
              </a:gs>
            </a:gsLst>
            <a:lin ang="16200000" scaled="0"/>
            <a:tileRect/>
          </a:gradFill>
          <a:effectLst/>
          <a:extLst>
            <a:ext uri="{AF507438-7753-43E0-B8FC-AC1667EBCBE1}">
              <a14:hiddenEffects xmlns:a14="http://schemas.microsoft.com/office/drawing/2010/main" xmlns="">
                <a:effectLst>
                  <a:outerShdw blurRad="40000" dist="23000" dir="5400000" rotWithShape="0">
                    <a:srgbClr val="000000">
                      <a:alpha val="35000"/>
                    </a:srgbClr>
                  </a:outerShdw>
                </a:effectLst>
              </a14:hiddenEffects>
            </a:ext>
          </a:ex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algn="ctr" eaLnBrk="1" hangingPunct="1">
              <a:defRPr/>
            </a:pPr>
            <a:endParaRPr lang="en-US" sz="1600">
              <a:latin typeface="Arial" panose="020B0604020202020204" pitchFamily="34" charset="0"/>
              <a:cs typeface="Arial" panose="020B0604020202020204" pitchFamily="34" charset="0"/>
              <a:sym typeface="Arial" panose="020B0604020202020204" pitchFamily="34" charset="0"/>
            </a:endParaRPr>
          </a:p>
        </p:txBody>
      </p:sp>
      <p:sp>
        <p:nvSpPr>
          <p:cNvPr id="43012" name="Slide Number Placeholder 4"/>
          <p:cNvSpPr>
            <a:spLocks noGrp="1"/>
          </p:cNvSpPr>
          <p:nvPr>
            <p:ph type="sldNum" sz="quarter" idx="12"/>
          </p:nvPr>
        </p:nvSpPr>
        <p:spPr bwMode="auto">
          <a:noFill/>
          <a:ln>
            <a:miter lim="800000"/>
            <a:headEnd/>
            <a:tailEnd/>
          </a:ln>
        </p:spPr>
        <p:txBody>
          <a:bodyPr/>
          <a:lstStyle/>
          <a:p>
            <a:fld id="{2F1ABEDA-C55E-4030-8A82-FB1F931DC0FD}" type="slidenum">
              <a:rPr lang="en-US" altLang="en-US"/>
              <a:pPr/>
              <a:t>19</a:t>
            </a:fld>
            <a:endParaRPr lang="en-US" altLang="en-US"/>
          </a:p>
        </p:txBody>
      </p:sp>
      <p:sp>
        <p:nvSpPr>
          <p:cNvPr id="43013" name="Title 1"/>
          <p:cNvSpPr>
            <a:spLocks noGrp="1"/>
          </p:cNvSpPr>
          <p:nvPr>
            <p:ph type="body" idx="4294967295"/>
          </p:nvPr>
        </p:nvSpPr>
        <p:spPr>
          <a:xfrm>
            <a:off x="441325" y="296863"/>
            <a:ext cx="8453438" cy="755650"/>
          </a:xfrm>
          <a:noFill/>
        </p:spPr>
        <p:txBody>
          <a:bodyPr anchor="ctr"/>
          <a:lstStyle/>
          <a:p>
            <a:pPr marL="0" indent="0" eaLnBrk="1" hangingPunct="1">
              <a:spcBef>
                <a:spcPct val="0"/>
              </a:spcBef>
              <a:buFontTx/>
              <a:buNone/>
            </a:pPr>
            <a:r>
              <a:rPr lang="en-US" altLang="en-US" b="1" smtClean="0">
                <a:latin typeface="Arial" pitchFamily="34" charset="0"/>
                <a:cs typeface="Arial" pitchFamily="34" charset="0"/>
              </a:rPr>
              <a:t>Expansion: $5.5 billion</a:t>
            </a:r>
          </a:p>
        </p:txBody>
      </p:sp>
      <p:graphicFrame>
        <p:nvGraphicFramePr>
          <p:cNvPr id="43014" name="Object 23"/>
          <p:cNvGraphicFramePr>
            <a:graphicFrameLocks/>
          </p:cNvGraphicFramePr>
          <p:nvPr/>
        </p:nvGraphicFramePr>
        <p:xfrm>
          <a:off x="266700" y="3467100"/>
          <a:ext cx="8524875" cy="2419350"/>
        </p:xfrm>
        <a:graphic>
          <a:graphicData uri="http://schemas.openxmlformats.org/presentationml/2006/ole">
            <p:oleObj spid="_x0000_s43014" name="Chart" r:id="rId12" imgW="8524959" imgH="2419485" progId="MSGraph.Chart.8">
              <p:embed followColorScheme="full"/>
            </p:oleObj>
          </a:graphicData>
        </a:graphic>
      </p:graphicFrame>
      <p:sp>
        <p:nvSpPr>
          <p:cNvPr id="12" name="Rectangle 11"/>
          <p:cNvSpPr/>
          <p:nvPr>
            <p:custDataLst>
              <p:tags r:id="rId3"/>
            </p:custDataLst>
          </p:nvPr>
        </p:nvSpPr>
        <p:spPr bwMode="auto">
          <a:xfrm>
            <a:off x="7383463" y="5959475"/>
            <a:ext cx="522287" cy="244475"/>
          </a:xfrm>
          <a:prstGeom prst="rect">
            <a:avLst/>
          </a:prstGeom>
          <a:noFill/>
          <a:ln w="9525" cap="flat" cmpd="sng" algn="ctr">
            <a:noFill/>
            <a:prstDash val="solid"/>
          </a:ln>
          <a:effectLst/>
          <a:extLst>
            <a:ext uri="{909E8E84-426E-40DD-AFC4-6F175D3DCCD1}">
              <a14:hiddenFill xmlns:a14="http://schemas.microsoft.com/office/drawing/2010/main" xmlns="">
                <a:solidFill>
                  <a:schemeClr val="accent1">
                    <a:tint val="100000"/>
                    <a:shade val="100000"/>
                    <a:satMod val="130000"/>
                  </a:schemeClr>
                </a:solidFill>
              </a14:hiddenFill>
            </a:ext>
            <a:ext uri="{91240B29-F687-4F45-9708-019B960494DF}">
              <a14:hiddenLine xmlns:a14="http://schemas.microsoft.com/office/drawing/2010/main" xmlns="" w="9525" cap="flat" cmpd="sng" algn="ctr">
                <a:solidFill>
                  <a:schemeClr val="accent1">
                    <a:shade val="95000"/>
                    <a:satMod val="105000"/>
                  </a:schemeClr>
                </a:solidFill>
                <a:prstDash val="solid"/>
              </a14:hiddenLine>
            </a:ext>
            <a:ext uri="{AF507438-7753-43E0-B8FC-AC1667EBCBE1}">
              <a14:hiddenEffects xmlns:a14="http://schemas.microsoft.com/office/drawing/2010/main" xmlns="">
                <a:effectLst>
                  <a:outerShdw blurRad="40000" dist="23000" dir="5400000" rotWithShape="0">
                    <a:srgbClr val="000000">
                      <a:alpha val="35000"/>
                    </a:srgbClr>
                  </a:outerShdw>
                </a:effectLst>
              </a14:hiddenEffects>
            </a:ext>
          </a:extLst>
        </p:spPr>
        <p:style>
          <a:lnRef idx="1">
            <a:schemeClr val="accent1"/>
          </a:lnRef>
          <a:fillRef idx="3">
            <a:schemeClr val="accent1"/>
          </a:fillRef>
          <a:effectRef idx="2">
            <a:schemeClr val="accent1"/>
          </a:effectRef>
          <a:fontRef idx="minor">
            <a:schemeClr val="lt1"/>
          </a:fontRef>
        </p:style>
        <p:txBody>
          <a:bodyPr lIns="0" tIns="0" rIns="0" bIns="0"/>
          <a:lstStyle/>
          <a:p>
            <a:pPr algn="ctr" eaLnBrk="1" hangingPunct="1">
              <a:defRPr/>
            </a:pPr>
            <a:fld id="{DBBCA8BE-6B5A-4705-BD70-DA71EDF49BEF}" type="datetime'''''''''''''Ot''h''''''e''''''''''r'''''''''''''''''''''''''''">
              <a:rPr lang="en-US" sz="1600">
                <a:solidFill>
                  <a:schemeClr val="tx1"/>
                </a:solidFill>
                <a:latin typeface="Arial"/>
                <a:cs typeface="Arial"/>
                <a:sym typeface="Arial"/>
              </a:rPr>
              <a:pPr algn="ctr" eaLnBrk="1" hangingPunct="1">
                <a:defRPr/>
              </a:pPr>
              <a:t>Other</a:t>
            </a:fld>
            <a:endParaRPr lang="en-US" sz="1600">
              <a:solidFill>
                <a:schemeClr val="tx1"/>
              </a:solidFill>
              <a:latin typeface="Arial"/>
              <a:cs typeface="Arial"/>
              <a:sym typeface="Arial"/>
            </a:endParaRPr>
          </a:p>
        </p:txBody>
      </p:sp>
      <p:sp>
        <p:nvSpPr>
          <p:cNvPr id="14" name="Rectangle 13"/>
          <p:cNvSpPr/>
          <p:nvPr>
            <p:custDataLst>
              <p:tags r:id="rId4"/>
            </p:custDataLst>
          </p:nvPr>
        </p:nvSpPr>
        <p:spPr bwMode="auto">
          <a:xfrm>
            <a:off x="4989513" y="5959475"/>
            <a:ext cx="1174750" cy="488950"/>
          </a:xfrm>
          <a:prstGeom prst="rect">
            <a:avLst/>
          </a:prstGeom>
          <a:noFill/>
          <a:ln w="9525" cap="flat" cmpd="sng" algn="ctr">
            <a:noFill/>
            <a:prstDash val="solid"/>
          </a:ln>
          <a:effectLst/>
          <a:extLst>
            <a:ext uri="{909E8E84-426E-40DD-AFC4-6F175D3DCCD1}">
              <a14:hiddenFill xmlns:a14="http://schemas.microsoft.com/office/drawing/2010/main" xmlns="">
                <a:solidFill>
                  <a:schemeClr val="accent1">
                    <a:tint val="100000"/>
                    <a:shade val="100000"/>
                    <a:satMod val="130000"/>
                  </a:schemeClr>
                </a:solidFill>
              </a14:hiddenFill>
            </a:ext>
            <a:ext uri="{91240B29-F687-4F45-9708-019B960494DF}">
              <a14:hiddenLine xmlns:a14="http://schemas.microsoft.com/office/drawing/2010/main" xmlns="" w="9525" cap="flat" cmpd="sng" algn="ctr">
                <a:solidFill>
                  <a:schemeClr val="accent1">
                    <a:shade val="95000"/>
                    <a:satMod val="105000"/>
                  </a:schemeClr>
                </a:solidFill>
                <a:prstDash val="solid"/>
              </a14:hiddenLine>
            </a:ext>
            <a:ext uri="{AF507438-7753-43E0-B8FC-AC1667EBCBE1}">
              <a14:hiddenEffects xmlns:a14="http://schemas.microsoft.com/office/drawing/2010/main" xmlns="">
                <a:effectLst>
                  <a:outerShdw blurRad="40000" dist="23000" dir="5400000" rotWithShape="0">
                    <a:srgbClr val="000000">
                      <a:alpha val="35000"/>
                    </a:srgbClr>
                  </a:outerShdw>
                </a:effectLst>
              </a14:hiddenEffects>
            </a:ext>
          </a:extLst>
        </p:spPr>
        <p:style>
          <a:lnRef idx="1">
            <a:schemeClr val="accent1"/>
          </a:lnRef>
          <a:fillRef idx="3">
            <a:schemeClr val="accent1"/>
          </a:fillRef>
          <a:effectRef idx="2">
            <a:schemeClr val="accent1"/>
          </a:effectRef>
          <a:fontRef idx="minor">
            <a:schemeClr val="lt1"/>
          </a:fontRef>
        </p:style>
        <p:txBody>
          <a:bodyPr lIns="0" tIns="0" rIns="0" bIns="0"/>
          <a:lstStyle/>
          <a:p>
            <a:pPr algn="ctr" eaLnBrk="1" hangingPunct="1">
              <a:defRPr/>
            </a:pPr>
            <a:fld id="{0305021F-67D7-4296-97B1-E7084C4D04AE}" type="datetime'P''''''''''e''''''nn'' ''S''''ta''''''t''''io''n&#10;Ac''cess'''''">
              <a:rPr lang="en-US" sz="1600">
                <a:solidFill>
                  <a:schemeClr val="tx1"/>
                </a:solidFill>
                <a:latin typeface="Arial"/>
                <a:cs typeface="Arial"/>
                <a:sym typeface="Arial"/>
              </a:rPr>
              <a:pPr algn="ctr" eaLnBrk="1" hangingPunct="1">
                <a:defRPr/>
              </a:pPr>
              <a:t>Penn Station
Access</a:t>
            </a:fld>
            <a:endParaRPr lang="en-US" sz="1600">
              <a:solidFill>
                <a:schemeClr val="tx1"/>
              </a:solidFill>
              <a:latin typeface="Arial"/>
              <a:cs typeface="Arial"/>
              <a:sym typeface="Arial"/>
            </a:endParaRPr>
          </a:p>
        </p:txBody>
      </p:sp>
      <p:sp>
        <p:nvSpPr>
          <p:cNvPr id="43017" name="Text Placeholder 19"/>
          <p:cNvSpPr>
            <a:spLocks noGrp="1"/>
          </p:cNvSpPr>
          <p:nvPr>
            <p:ph type="body" idx="4294967295"/>
            <p:custDataLst>
              <p:tags r:id="rId5"/>
            </p:custDataLst>
          </p:nvPr>
        </p:nvSpPr>
        <p:spPr bwMode="gray">
          <a:xfrm>
            <a:off x="7277100" y="5235575"/>
            <a:ext cx="735013" cy="244475"/>
          </a:xfrm>
        </p:spPr>
        <p:txBody>
          <a:bodyPr wrap="none" lIns="28575" tIns="0" rIns="28575" bIns="0" anchor="b"/>
          <a:lstStyle/>
          <a:p>
            <a:pPr marL="0" indent="0" algn="ctr">
              <a:spcBef>
                <a:spcPct val="0"/>
              </a:spcBef>
              <a:buFont typeface="Arial" pitchFamily="34" charset="0"/>
              <a:buNone/>
            </a:pPr>
            <a:fld id="{DEF9DF81-4917-4EA1-A1B4-AD7AB67A3F47}" type="datetime'''''''$''''''''''''3''''''''''''''59'''''''''''''''''''''">
              <a:rPr lang="en-US" altLang="en-US" sz="1600" smtClean="0">
                <a:latin typeface="Arial" pitchFamily="34" charset="0"/>
                <a:cs typeface="Arial" pitchFamily="34" charset="0"/>
              </a:rPr>
              <a:pPr marL="0" indent="0" algn="ctr">
                <a:spcBef>
                  <a:spcPct val="0"/>
                </a:spcBef>
                <a:buFont typeface="Arial" pitchFamily="34" charset="0"/>
                <a:buNone/>
              </a:pPr>
              <a:t>$359</a:t>
            </a:fld>
            <a:r>
              <a:rPr lang="en-US" altLang="en-US" sz="1600" smtClean="0">
                <a:latin typeface="Arial" pitchFamily="34" charset="0"/>
                <a:cs typeface="Arial" pitchFamily="34" charset="0"/>
              </a:rPr>
              <a:t> </a:t>
            </a:r>
            <a:r>
              <a:rPr lang="en-US" altLang="en-US" sz="1600" smtClean="0">
                <a:latin typeface="Arial" pitchFamily="34" charset="0"/>
                <a:cs typeface="Arial" pitchFamily="34" charset="0"/>
                <a:sym typeface="Arial" pitchFamily="34" charset="0"/>
              </a:rPr>
              <a:t>m</a:t>
            </a:r>
          </a:p>
        </p:txBody>
      </p:sp>
      <p:sp>
        <p:nvSpPr>
          <p:cNvPr id="16" name="Rectangle 15"/>
          <p:cNvSpPr/>
          <p:nvPr>
            <p:custDataLst>
              <p:tags r:id="rId6"/>
            </p:custDataLst>
          </p:nvPr>
        </p:nvSpPr>
        <p:spPr bwMode="auto">
          <a:xfrm>
            <a:off x="2738438" y="5959475"/>
            <a:ext cx="1535112" cy="488950"/>
          </a:xfrm>
          <a:prstGeom prst="rect">
            <a:avLst/>
          </a:prstGeom>
          <a:noFill/>
          <a:ln w="9525" cap="flat" cmpd="sng" algn="ctr">
            <a:noFill/>
            <a:prstDash val="solid"/>
          </a:ln>
          <a:effectLst/>
          <a:extLst>
            <a:ext uri="{909E8E84-426E-40DD-AFC4-6F175D3DCCD1}">
              <a14:hiddenFill xmlns:a14="http://schemas.microsoft.com/office/drawing/2010/main" xmlns="">
                <a:solidFill>
                  <a:schemeClr val="accent1">
                    <a:tint val="100000"/>
                    <a:shade val="100000"/>
                    <a:satMod val="130000"/>
                  </a:schemeClr>
                </a:solidFill>
              </a14:hiddenFill>
            </a:ext>
            <a:ext uri="{91240B29-F687-4F45-9708-019B960494DF}">
              <a14:hiddenLine xmlns:a14="http://schemas.microsoft.com/office/drawing/2010/main" xmlns="" w="9525" cap="flat" cmpd="sng" algn="ctr">
                <a:solidFill>
                  <a:schemeClr val="accent1">
                    <a:shade val="95000"/>
                    <a:satMod val="105000"/>
                  </a:schemeClr>
                </a:solidFill>
                <a:prstDash val="solid"/>
              </a14:hiddenLine>
            </a:ext>
            <a:ext uri="{AF507438-7753-43E0-B8FC-AC1667EBCBE1}">
              <a14:hiddenEffects xmlns:a14="http://schemas.microsoft.com/office/drawing/2010/main" xmlns="">
                <a:effectLst>
                  <a:outerShdw blurRad="40000" dist="23000" dir="5400000" rotWithShape="0">
                    <a:srgbClr val="000000">
                      <a:alpha val="35000"/>
                    </a:srgbClr>
                  </a:outerShdw>
                </a:effectLst>
              </a14:hiddenEffects>
            </a:ext>
          </a:extLst>
        </p:spPr>
        <p:style>
          <a:lnRef idx="1">
            <a:schemeClr val="accent1"/>
          </a:lnRef>
          <a:fillRef idx="3">
            <a:schemeClr val="accent1"/>
          </a:fillRef>
          <a:effectRef idx="2">
            <a:schemeClr val="accent1"/>
          </a:effectRef>
          <a:fontRef idx="minor">
            <a:schemeClr val="lt1"/>
          </a:fontRef>
        </p:style>
        <p:txBody>
          <a:bodyPr lIns="0" tIns="0" rIns="0" bIns="0"/>
          <a:lstStyle/>
          <a:p>
            <a:pPr algn="ctr" eaLnBrk="1" hangingPunct="1">
              <a:defRPr/>
            </a:pPr>
            <a:fld id="{801DEEC3-BB4D-48DE-805F-F56550C5ED62}" type="datetime'S''econd'''' ''Av''''e'''' ''Subw''''ay ''''P''h''a''s''e 2'">
              <a:rPr lang="en-US" sz="1600">
                <a:solidFill>
                  <a:schemeClr val="tx1"/>
                </a:solidFill>
                <a:latin typeface="Arial"/>
                <a:cs typeface="Arial"/>
                <a:sym typeface="Arial"/>
              </a:rPr>
              <a:pPr algn="ctr" eaLnBrk="1" hangingPunct="1">
                <a:defRPr/>
              </a:pPr>
              <a:t>Second Ave Subway Phase 2</a:t>
            </a:fld>
            <a:endParaRPr lang="en-US" sz="1600">
              <a:solidFill>
                <a:schemeClr val="tx1"/>
              </a:solidFill>
              <a:latin typeface="Arial"/>
              <a:cs typeface="Arial"/>
              <a:sym typeface="Arial"/>
            </a:endParaRPr>
          </a:p>
        </p:txBody>
      </p:sp>
      <p:sp>
        <p:nvSpPr>
          <p:cNvPr id="18" name="Rectangle 17"/>
          <p:cNvSpPr/>
          <p:nvPr>
            <p:custDataLst>
              <p:tags r:id="rId7"/>
            </p:custDataLst>
          </p:nvPr>
        </p:nvSpPr>
        <p:spPr bwMode="auto">
          <a:xfrm>
            <a:off x="879475" y="5959475"/>
            <a:ext cx="1109663" cy="733425"/>
          </a:xfrm>
          <a:prstGeom prst="rect">
            <a:avLst/>
          </a:prstGeom>
          <a:noFill/>
          <a:ln w="9525" cap="flat" cmpd="sng" algn="ctr">
            <a:noFill/>
            <a:prstDash val="solid"/>
          </a:ln>
          <a:effectLst/>
          <a:extLst>
            <a:ext uri="{909E8E84-426E-40DD-AFC4-6F175D3DCCD1}">
              <a14:hiddenFill xmlns:a14="http://schemas.microsoft.com/office/drawing/2010/main" xmlns="">
                <a:solidFill>
                  <a:schemeClr val="accent1">
                    <a:tint val="100000"/>
                    <a:shade val="100000"/>
                    <a:satMod val="130000"/>
                  </a:schemeClr>
                </a:solidFill>
              </a14:hiddenFill>
            </a:ext>
            <a:ext uri="{91240B29-F687-4F45-9708-019B960494DF}">
              <a14:hiddenLine xmlns:a14="http://schemas.microsoft.com/office/drawing/2010/main" xmlns="" w="9525" cap="flat" cmpd="sng" algn="ctr">
                <a:solidFill>
                  <a:schemeClr val="accent1">
                    <a:shade val="95000"/>
                    <a:satMod val="105000"/>
                  </a:schemeClr>
                </a:solidFill>
                <a:prstDash val="solid"/>
              </a14:hiddenLine>
            </a:ext>
            <a:ext uri="{AF507438-7753-43E0-B8FC-AC1667EBCBE1}">
              <a14:hiddenEffects xmlns:a14="http://schemas.microsoft.com/office/drawing/2010/main" xmlns="">
                <a:effectLst>
                  <a:outerShdw blurRad="40000" dist="23000" dir="5400000" rotWithShape="0">
                    <a:srgbClr val="000000">
                      <a:alpha val="35000"/>
                    </a:srgbClr>
                  </a:outerShdw>
                </a:effectLst>
              </a14:hiddenEffects>
            </a:ext>
          </a:extLst>
        </p:spPr>
        <p:style>
          <a:lnRef idx="1">
            <a:schemeClr val="accent1"/>
          </a:lnRef>
          <a:fillRef idx="3">
            <a:schemeClr val="accent1"/>
          </a:fillRef>
          <a:effectRef idx="2">
            <a:schemeClr val="accent1"/>
          </a:effectRef>
          <a:fontRef idx="minor">
            <a:schemeClr val="lt1"/>
          </a:fontRef>
        </p:style>
        <p:txBody>
          <a:bodyPr lIns="0" tIns="0" rIns="0" bIns="0"/>
          <a:lstStyle/>
          <a:p>
            <a:pPr algn="ctr" eaLnBrk="1" hangingPunct="1">
              <a:defRPr/>
            </a:pPr>
            <a:fld id="{209A710B-17BF-4D95-85F2-5984083472AF}" type="datetime'''E''''SA''/&#10;''R''egiona''l''''&#10;I''n''ves''tm''e''n''ts'">
              <a:rPr lang="en-US" sz="1600">
                <a:solidFill>
                  <a:schemeClr val="tx1"/>
                </a:solidFill>
                <a:latin typeface="Arial"/>
                <a:cs typeface="Arial"/>
                <a:sym typeface="Arial"/>
              </a:rPr>
              <a:pPr algn="ctr" eaLnBrk="1" hangingPunct="1">
                <a:defRPr/>
              </a:pPr>
              <a:t>ESA/
Regional
Investments</a:t>
            </a:fld>
            <a:endParaRPr lang="en-US" sz="1600" dirty="0">
              <a:solidFill>
                <a:schemeClr val="tx1"/>
              </a:solidFill>
              <a:latin typeface="Arial"/>
              <a:cs typeface="Arial"/>
              <a:sym typeface="Arial"/>
            </a:endParaRPr>
          </a:p>
        </p:txBody>
      </p:sp>
      <p:sp>
        <p:nvSpPr>
          <p:cNvPr id="43020" name="Text Placeholder 18"/>
          <p:cNvSpPr>
            <a:spLocks noGrp="1"/>
          </p:cNvSpPr>
          <p:nvPr>
            <p:ph type="body" idx="4294967295"/>
            <p:custDataLst>
              <p:tags r:id="rId8"/>
            </p:custDataLst>
          </p:nvPr>
        </p:nvSpPr>
        <p:spPr bwMode="gray">
          <a:xfrm>
            <a:off x="981075" y="3330575"/>
            <a:ext cx="904875" cy="244475"/>
          </a:xfrm>
        </p:spPr>
        <p:txBody>
          <a:bodyPr wrap="none" lIns="28575" tIns="0" rIns="28575" bIns="0" anchor="b"/>
          <a:lstStyle/>
          <a:p>
            <a:pPr marL="0" indent="0" algn="ctr">
              <a:spcBef>
                <a:spcPct val="0"/>
              </a:spcBef>
              <a:buFont typeface="Arial" pitchFamily="34" charset="0"/>
              <a:buNone/>
            </a:pPr>
            <a:fld id="{CF185061-523A-4F78-9DDA-5E728A0808E6}" type="datetime'''''''''''$''''''''2,''''''8''''''8''''''''''''''''2'''''">
              <a:rPr lang="en-US" altLang="en-US" sz="1600" smtClean="0">
                <a:latin typeface="Arial" pitchFamily="34" charset="0"/>
                <a:cs typeface="Arial" pitchFamily="34" charset="0"/>
              </a:rPr>
              <a:pPr marL="0" indent="0" algn="ctr">
                <a:spcBef>
                  <a:spcPct val="0"/>
                </a:spcBef>
                <a:buFont typeface="Arial" pitchFamily="34" charset="0"/>
                <a:buNone/>
              </a:pPr>
              <a:t>$2,882</a:t>
            </a:fld>
            <a:r>
              <a:rPr lang="en-US" altLang="en-US" sz="1600" smtClean="0">
                <a:latin typeface="Arial" pitchFamily="34" charset="0"/>
                <a:cs typeface="Arial" pitchFamily="34" charset="0"/>
              </a:rPr>
              <a:t> </a:t>
            </a:r>
            <a:r>
              <a:rPr lang="en-US" altLang="en-US" sz="1600" smtClean="0">
                <a:latin typeface="Arial" pitchFamily="34" charset="0"/>
                <a:cs typeface="Arial" pitchFamily="34" charset="0"/>
                <a:sym typeface="Arial" pitchFamily="34" charset="0"/>
              </a:rPr>
              <a:t>m</a:t>
            </a:r>
          </a:p>
        </p:txBody>
      </p:sp>
      <p:sp>
        <p:nvSpPr>
          <p:cNvPr id="28" name="Line Callout 1 27"/>
          <p:cNvSpPr/>
          <p:nvPr/>
        </p:nvSpPr>
        <p:spPr>
          <a:xfrm>
            <a:off x="592138" y="1127125"/>
            <a:ext cx="7920037" cy="1081088"/>
          </a:xfrm>
          <a:prstGeom prst="borderCallout1">
            <a:avLst>
              <a:gd name="adj1" fmla="val 101354"/>
              <a:gd name="adj2" fmla="val 10226"/>
              <a:gd name="adj3" fmla="val 200777"/>
              <a:gd name="adj4" fmla="val 10218"/>
            </a:avLst>
          </a:prstGeom>
        </p:spPr>
        <p:style>
          <a:lnRef idx="1">
            <a:schemeClr val="dk1"/>
          </a:lnRef>
          <a:fillRef idx="2">
            <a:schemeClr val="dk1"/>
          </a:fillRef>
          <a:effectRef idx="1">
            <a:schemeClr val="dk1"/>
          </a:effectRef>
          <a:fontRef idx="minor">
            <a:schemeClr val="dk1"/>
          </a:fontRef>
        </p:style>
        <p:txBody>
          <a:bodyPr anchor="ctr"/>
          <a:lstStyle/>
          <a:p>
            <a:pPr eaLnBrk="1" hangingPunct="1">
              <a:spcBef>
                <a:spcPts val="200"/>
              </a:spcBef>
              <a:defRPr/>
            </a:pPr>
            <a:r>
              <a:rPr lang="en-US" sz="1600" dirty="0">
                <a:latin typeface="Arial" pitchFamily="34" charset="0"/>
              </a:rPr>
              <a:t>Complete LIRR</a:t>
            </a:r>
          </a:p>
          <a:p>
            <a:pPr eaLnBrk="1" hangingPunct="1">
              <a:spcBef>
                <a:spcPts val="200"/>
              </a:spcBef>
              <a:defRPr/>
            </a:pPr>
            <a:r>
              <a:rPr lang="en-US" sz="1600" dirty="0">
                <a:latin typeface="Arial" pitchFamily="34" charset="0"/>
              </a:rPr>
              <a:t>East Side Access to</a:t>
            </a:r>
          </a:p>
          <a:p>
            <a:pPr eaLnBrk="1" hangingPunct="1">
              <a:spcBef>
                <a:spcPts val="200"/>
              </a:spcBef>
              <a:defRPr/>
            </a:pPr>
            <a:r>
              <a:rPr lang="en-US" sz="1600" dirty="0">
                <a:latin typeface="Arial" pitchFamily="34" charset="0"/>
              </a:rPr>
              <a:t>Grand Central Terminal</a:t>
            </a:r>
            <a:endParaRPr lang="en-US" sz="1600" dirty="0"/>
          </a:p>
        </p:txBody>
      </p:sp>
      <p:sp>
        <p:nvSpPr>
          <p:cNvPr id="29" name="Line Callout 1 28"/>
          <p:cNvSpPr/>
          <p:nvPr/>
        </p:nvSpPr>
        <p:spPr>
          <a:xfrm>
            <a:off x="4892675" y="3494088"/>
            <a:ext cx="3619500" cy="1081087"/>
          </a:xfrm>
          <a:prstGeom prst="borderCallout1">
            <a:avLst>
              <a:gd name="adj1" fmla="val 99481"/>
              <a:gd name="adj2" fmla="val 19087"/>
              <a:gd name="adj3" fmla="val 131153"/>
              <a:gd name="adj4" fmla="val 19154"/>
            </a:avLst>
          </a:prstGeom>
        </p:spPr>
        <p:style>
          <a:lnRef idx="1">
            <a:schemeClr val="dk1"/>
          </a:lnRef>
          <a:fillRef idx="2">
            <a:schemeClr val="dk1"/>
          </a:fillRef>
          <a:effectRef idx="1">
            <a:schemeClr val="dk1"/>
          </a:effectRef>
          <a:fontRef idx="minor">
            <a:schemeClr val="dk1"/>
          </a:fontRef>
        </p:style>
        <p:txBody>
          <a:bodyPr anchor="ctr"/>
          <a:lstStyle/>
          <a:p>
            <a:pPr eaLnBrk="1" hangingPunct="1">
              <a:spcBef>
                <a:spcPts val="200"/>
              </a:spcBef>
              <a:defRPr/>
            </a:pPr>
            <a:r>
              <a:rPr lang="en-US" sz="1600" dirty="0">
                <a:latin typeface="Arial" pitchFamily="34" charset="0"/>
              </a:rPr>
              <a:t>Metro-North</a:t>
            </a:r>
          </a:p>
          <a:p>
            <a:pPr eaLnBrk="1" hangingPunct="1">
              <a:spcBef>
                <a:spcPts val="200"/>
              </a:spcBef>
              <a:defRPr/>
            </a:pPr>
            <a:r>
              <a:rPr lang="en-US" sz="1600" dirty="0">
                <a:latin typeface="Arial" pitchFamily="34" charset="0"/>
              </a:rPr>
              <a:t>connection</a:t>
            </a:r>
          </a:p>
          <a:p>
            <a:pPr eaLnBrk="1" hangingPunct="1">
              <a:spcBef>
                <a:spcPts val="200"/>
              </a:spcBef>
              <a:defRPr/>
            </a:pPr>
            <a:r>
              <a:rPr lang="en-US" sz="1600" dirty="0">
                <a:latin typeface="Arial" pitchFamily="34" charset="0"/>
              </a:rPr>
              <a:t>to Penn Station </a:t>
            </a:r>
          </a:p>
        </p:txBody>
      </p:sp>
      <p:sp>
        <p:nvSpPr>
          <p:cNvPr id="31" name="Line Callout 1 30"/>
          <p:cNvSpPr/>
          <p:nvPr/>
        </p:nvSpPr>
        <p:spPr>
          <a:xfrm>
            <a:off x="2736850" y="2309813"/>
            <a:ext cx="5775325" cy="1081087"/>
          </a:xfrm>
          <a:prstGeom prst="borderCallout1">
            <a:avLst>
              <a:gd name="adj1" fmla="val 100202"/>
              <a:gd name="adj2" fmla="val 12917"/>
              <a:gd name="adj3" fmla="val 186901"/>
              <a:gd name="adj4" fmla="val 12756"/>
            </a:avLst>
          </a:prstGeom>
        </p:spPr>
        <p:style>
          <a:lnRef idx="1">
            <a:schemeClr val="dk1"/>
          </a:lnRef>
          <a:fillRef idx="2">
            <a:schemeClr val="dk1"/>
          </a:fillRef>
          <a:effectRef idx="1">
            <a:schemeClr val="dk1"/>
          </a:effectRef>
          <a:fontRef idx="minor">
            <a:schemeClr val="dk1"/>
          </a:fontRef>
        </p:style>
        <p:txBody>
          <a:bodyPr anchor="ctr"/>
          <a:lstStyle/>
          <a:p>
            <a:pPr eaLnBrk="1" hangingPunct="1">
              <a:spcBef>
                <a:spcPts val="200"/>
              </a:spcBef>
              <a:defRPr/>
            </a:pPr>
            <a:r>
              <a:rPr lang="en-US" sz="1600" dirty="0">
                <a:latin typeface="Arial" pitchFamily="34" charset="0"/>
              </a:rPr>
              <a:t>Design and early</a:t>
            </a:r>
          </a:p>
          <a:p>
            <a:pPr eaLnBrk="1" hangingPunct="1">
              <a:spcBef>
                <a:spcPts val="200"/>
              </a:spcBef>
              <a:defRPr/>
            </a:pPr>
            <a:r>
              <a:rPr lang="en-US" sz="1600" dirty="0">
                <a:latin typeface="Arial" pitchFamily="34" charset="0"/>
              </a:rPr>
              <a:t>construction</a:t>
            </a:r>
          </a:p>
          <a:p>
            <a:pPr eaLnBrk="1" hangingPunct="1">
              <a:spcBef>
                <a:spcPts val="200"/>
              </a:spcBef>
              <a:defRPr/>
            </a:pPr>
            <a:r>
              <a:rPr lang="en-US" sz="1600" dirty="0">
                <a:latin typeface="Arial" pitchFamily="34" charset="0"/>
              </a:rPr>
              <a:t>of next SAS Phase</a:t>
            </a:r>
          </a:p>
        </p:txBody>
      </p:sp>
      <p:pic>
        <p:nvPicPr>
          <p:cNvPr id="43024" name="Picture 2" descr="http://web.mta.info/capital/renderings/LB%20SAS/86thwater_HR.png"/>
          <p:cNvPicPr>
            <a:picLocks noChangeAspect="1" noChangeArrowheads="1"/>
          </p:cNvPicPr>
          <p:nvPr/>
        </p:nvPicPr>
        <p:blipFill>
          <a:blip r:embed="rId13"/>
          <a:srcRect l="1633"/>
          <a:stretch>
            <a:fillRect/>
          </a:stretch>
        </p:blipFill>
        <p:spPr bwMode="auto">
          <a:xfrm>
            <a:off x="6651625" y="2357438"/>
            <a:ext cx="1744663" cy="996950"/>
          </a:xfrm>
          <a:prstGeom prst="rect">
            <a:avLst/>
          </a:prstGeom>
          <a:noFill/>
          <a:ln w="9525">
            <a:solidFill>
              <a:srgbClr val="000000"/>
            </a:solidFill>
            <a:miter lim="800000"/>
            <a:headEnd/>
            <a:tailEnd/>
          </a:ln>
        </p:spPr>
      </p:pic>
      <p:pic>
        <p:nvPicPr>
          <p:cNvPr id="43025" name="Picture 4" descr="http://web.mta.info/capital/renderings/LB%20SAS/86th_ent_hi.jpg"/>
          <p:cNvPicPr>
            <a:picLocks noChangeAspect="1" noChangeArrowheads="1"/>
          </p:cNvPicPr>
          <p:nvPr/>
        </p:nvPicPr>
        <p:blipFill>
          <a:blip r:embed="rId14"/>
          <a:srcRect l="2013"/>
          <a:stretch>
            <a:fillRect/>
          </a:stretch>
        </p:blipFill>
        <p:spPr bwMode="auto">
          <a:xfrm>
            <a:off x="4797425" y="2357438"/>
            <a:ext cx="1739900" cy="996950"/>
          </a:xfrm>
          <a:prstGeom prst="rect">
            <a:avLst/>
          </a:prstGeom>
          <a:noFill/>
          <a:ln w="9525">
            <a:solidFill>
              <a:srgbClr val="000000"/>
            </a:solidFill>
            <a:miter lim="800000"/>
            <a:headEnd/>
            <a:tailEnd/>
          </a:ln>
        </p:spPr>
      </p:pic>
      <p:pic>
        <p:nvPicPr>
          <p:cNvPr id="43026" name="Picture 7"/>
          <p:cNvPicPr>
            <a:picLocks noChangeAspect="1" noChangeArrowheads="1"/>
          </p:cNvPicPr>
          <p:nvPr/>
        </p:nvPicPr>
        <p:blipFill>
          <a:blip r:embed="rId15"/>
          <a:srcRect l="1633"/>
          <a:stretch>
            <a:fillRect/>
          </a:stretch>
        </p:blipFill>
        <p:spPr bwMode="auto">
          <a:xfrm>
            <a:off x="6651625" y="3551238"/>
            <a:ext cx="1744663" cy="974725"/>
          </a:xfrm>
          <a:prstGeom prst="rect">
            <a:avLst/>
          </a:prstGeom>
          <a:noFill/>
          <a:ln w="9525">
            <a:solidFill>
              <a:schemeClr val="tx1"/>
            </a:solidFill>
            <a:miter lim="800000"/>
            <a:headEnd/>
            <a:tailEnd/>
          </a:ln>
          <a:effectLst/>
        </p:spPr>
      </p:pic>
      <p:pic>
        <p:nvPicPr>
          <p:cNvPr id="43027" name="Picture 6" descr="http://web.mta.info/capital/renderings/LB/esawater_HR.png"/>
          <p:cNvPicPr>
            <a:picLocks noChangeAspect="1" noChangeArrowheads="1"/>
          </p:cNvPicPr>
          <p:nvPr/>
        </p:nvPicPr>
        <p:blipFill>
          <a:blip r:embed="rId16"/>
          <a:srcRect/>
          <a:stretch>
            <a:fillRect/>
          </a:stretch>
        </p:blipFill>
        <p:spPr bwMode="auto">
          <a:xfrm>
            <a:off x="4797425" y="1185863"/>
            <a:ext cx="1744663" cy="981075"/>
          </a:xfrm>
          <a:prstGeom prst="rect">
            <a:avLst/>
          </a:prstGeom>
          <a:noFill/>
          <a:ln w="9525">
            <a:solidFill>
              <a:srgbClr val="000000"/>
            </a:solidFill>
            <a:miter lim="800000"/>
            <a:headEnd/>
            <a:tailEnd/>
          </a:ln>
        </p:spPr>
      </p:pic>
      <p:pic>
        <p:nvPicPr>
          <p:cNvPr id="43028" name="Picture 8" descr="http://web.mta.info/capital/renderings/LB/esatunnel_HR.png"/>
          <p:cNvPicPr>
            <a:picLocks noChangeAspect="1" noChangeArrowheads="1"/>
          </p:cNvPicPr>
          <p:nvPr/>
        </p:nvPicPr>
        <p:blipFill>
          <a:blip r:embed="rId17"/>
          <a:srcRect/>
          <a:stretch>
            <a:fillRect/>
          </a:stretch>
        </p:blipFill>
        <p:spPr bwMode="auto">
          <a:xfrm>
            <a:off x="6651625" y="1185863"/>
            <a:ext cx="1733550" cy="976312"/>
          </a:xfrm>
          <a:prstGeom prst="rect">
            <a:avLst/>
          </a:prstGeom>
          <a:noFill/>
          <a:ln w="9525">
            <a:solidFill>
              <a:srgbClr val="000000"/>
            </a:solidFill>
            <a:miter lim="800000"/>
            <a:headEnd/>
            <a:tailEnd/>
          </a:ln>
        </p:spPr>
      </p:pic>
      <p:pic>
        <p:nvPicPr>
          <p:cNvPr id="43029" name="Picture 4" descr="http://web.mta.info/capital/renderings/LB/mezza_HR.jpg"/>
          <p:cNvPicPr>
            <a:picLocks noChangeAspect="1" noChangeArrowheads="1"/>
          </p:cNvPicPr>
          <p:nvPr/>
        </p:nvPicPr>
        <p:blipFill>
          <a:blip r:embed="rId18"/>
          <a:srcRect/>
          <a:stretch>
            <a:fillRect/>
          </a:stretch>
        </p:blipFill>
        <p:spPr bwMode="auto">
          <a:xfrm>
            <a:off x="2933700" y="1185863"/>
            <a:ext cx="1739900" cy="979487"/>
          </a:xfrm>
          <a:prstGeom prst="rect">
            <a:avLst/>
          </a:prstGeom>
          <a:noFill/>
          <a:ln w="9525">
            <a:solidFill>
              <a:srgbClr val="000000"/>
            </a:solid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5058" name="Object 12" hidden="1"/>
          <p:cNvGraphicFramePr>
            <a:graphicFrameLocks noChangeAspect="1"/>
          </p:cNvGraphicFramePr>
          <p:nvPr/>
        </p:nvGraphicFramePr>
        <p:xfrm>
          <a:off x="1588" y="1588"/>
          <a:ext cx="1587" cy="1587"/>
        </p:xfrm>
        <a:graphic>
          <a:graphicData uri="http://schemas.openxmlformats.org/presentationml/2006/ole">
            <p:oleObj spid="_x0000_s45058" name="think-cell Slide" r:id="rId13" imgW="38100" imgH="38100" progId="TCLayout.ActiveDocument.1">
              <p:embed/>
            </p:oleObj>
          </a:graphicData>
        </a:graphic>
      </p:graphicFrame>
      <p:sp>
        <p:nvSpPr>
          <p:cNvPr id="3" name="Rectangle 2" hidden="1"/>
          <p:cNvSpPr/>
          <p:nvPr>
            <p:custDataLst>
              <p:tags r:id="rId2"/>
            </p:custDataLst>
          </p:nvPr>
        </p:nvSpPr>
        <p:spPr bwMode="auto">
          <a:xfrm>
            <a:off x="0" y="0"/>
            <a:ext cx="158750" cy="158750"/>
          </a:xfrm>
          <a:prstGeom prst="rect">
            <a:avLst/>
          </a:prstGeom>
          <a:gradFill flip="none" rotWithShape="1">
            <a:gsLst>
              <a:gs pos="0">
                <a:schemeClr val="accent1">
                  <a:tint val="100000"/>
                  <a:shade val="100000"/>
                  <a:satMod val="130000"/>
                </a:schemeClr>
              </a:gs>
              <a:gs pos="100000">
                <a:schemeClr val="accent1">
                  <a:tint val="50000"/>
                  <a:shade val="100000"/>
                  <a:satMod val="350000"/>
                </a:schemeClr>
              </a:gs>
            </a:gsLst>
            <a:lin ang="16200000" scaled="0"/>
            <a:tileRect/>
          </a:gradFill>
          <a:effectLst/>
          <a:extLst>
            <a:ext uri="{AF507438-7753-43E0-B8FC-AC1667EBCBE1}">
              <a14:hiddenEffects xmlns:a14="http://schemas.microsoft.com/office/drawing/2010/main" xmlns="">
                <a:effectLst>
                  <a:outerShdw blurRad="40000" dist="23000" dir="5400000" rotWithShape="0">
                    <a:srgbClr val="000000">
                      <a:alpha val="35000"/>
                    </a:srgbClr>
                  </a:outerShdw>
                </a:effectLst>
              </a14:hiddenEffects>
            </a:ext>
          </a:ex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algn="ctr" eaLnBrk="1" hangingPunct="1">
              <a:defRPr/>
            </a:pPr>
            <a:endParaRPr lang="en-US">
              <a:latin typeface="Arial"/>
              <a:cs typeface="Arial"/>
              <a:sym typeface="Arial"/>
            </a:endParaRPr>
          </a:p>
        </p:txBody>
      </p:sp>
      <p:sp>
        <p:nvSpPr>
          <p:cNvPr id="45060" name="Slide Number Placeholder 4"/>
          <p:cNvSpPr>
            <a:spLocks noGrp="1"/>
          </p:cNvSpPr>
          <p:nvPr>
            <p:ph type="sldNum" sz="quarter" idx="12"/>
          </p:nvPr>
        </p:nvSpPr>
        <p:spPr bwMode="auto">
          <a:noFill/>
          <a:ln>
            <a:miter lim="800000"/>
            <a:headEnd/>
            <a:tailEnd/>
          </a:ln>
        </p:spPr>
        <p:txBody>
          <a:bodyPr/>
          <a:lstStyle/>
          <a:p>
            <a:fld id="{9A7A18B8-1EC7-48B4-AD73-759B24BF93F0}" type="slidenum">
              <a:rPr lang="en-US" altLang="en-US"/>
              <a:pPr/>
              <a:t>20</a:t>
            </a:fld>
            <a:endParaRPr lang="en-US" altLang="en-US"/>
          </a:p>
        </p:txBody>
      </p:sp>
      <p:sp>
        <p:nvSpPr>
          <p:cNvPr id="45061" name="Title 1"/>
          <p:cNvSpPr>
            <a:spLocks noGrp="1"/>
          </p:cNvSpPr>
          <p:nvPr>
            <p:ph type="body" idx="4294967295"/>
          </p:nvPr>
        </p:nvSpPr>
        <p:spPr>
          <a:xfrm>
            <a:off x="441325" y="296863"/>
            <a:ext cx="8453438" cy="755650"/>
          </a:xfrm>
          <a:noFill/>
        </p:spPr>
        <p:txBody>
          <a:bodyPr anchor="ctr"/>
          <a:lstStyle/>
          <a:p>
            <a:pPr marL="0" indent="0" eaLnBrk="1" hangingPunct="1">
              <a:spcBef>
                <a:spcPct val="0"/>
              </a:spcBef>
              <a:buFontTx/>
              <a:buNone/>
            </a:pPr>
            <a:r>
              <a:rPr lang="en-US" altLang="en-US" b="1" smtClean="0">
                <a:latin typeface="Arial" pitchFamily="34" charset="0"/>
                <a:cs typeface="Arial" pitchFamily="34" charset="0"/>
              </a:rPr>
              <a:t>2015-2019 Capital Program Funding</a:t>
            </a:r>
          </a:p>
        </p:txBody>
      </p:sp>
      <p:cxnSp>
        <p:nvCxnSpPr>
          <p:cNvPr id="11" name="Straight Connector 10"/>
          <p:cNvCxnSpPr/>
          <p:nvPr>
            <p:custDataLst>
              <p:tags r:id="rId3"/>
            </p:custDataLst>
          </p:nvPr>
        </p:nvCxnSpPr>
        <p:spPr bwMode="auto">
          <a:xfrm>
            <a:off x="7391400" y="3829050"/>
            <a:ext cx="0" cy="533400"/>
          </a:xfrm>
          <a:prstGeom prst="line">
            <a:avLst/>
          </a:prstGeom>
          <a:ln w="3175">
            <a:solidFill>
              <a:schemeClr val="tx1"/>
            </a:solidFill>
            <a:prstDash val="lgDash"/>
            <a:headEnd type="none"/>
            <a:tailEnd type="none"/>
          </a:ln>
          <a:effectLst/>
          <a:extLst>
            <a:ext uri="{AF507438-7753-43E0-B8FC-AC1667EBCBE1}">
              <a14:hiddenEffects xmlns:a14="http://schemas.microsoft.com/office/drawing/2010/main" xmlns="">
                <a:effectLst>
                  <a:outerShdw blurRad="40000" dist="20000" dir="5400000" rotWithShape="0">
                    <a:srgbClr val="000000">
                      <a:alpha val="38000"/>
                    </a:srgbClr>
                  </a:outerShdw>
                </a:effectLst>
              </a14:hiddenEffects>
            </a:ext>
          </a:ex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custDataLst>
              <p:tags r:id="rId4"/>
            </p:custDataLst>
          </p:nvPr>
        </p:nvCxnSpPr>
        <p:spPr bwMode="auto">
          <a:xfrm>
            <a:off x="5191125" y="2628900"/>
            <a:ext cx="0" cy="533400"/>
          </a:xfrm>
          <a:prstGeom prst="line">
            <a:avLst/>
          </a:prstGeom>
          <a:ln w="3175">
            <a:solidFill>
              <a:schemeClr val="tx1"/>
            </a:solidFill>
            <a:prstDash val="lgDash"/>
            <a:headEnd type="none"/>
            <a:tailEnd type="none"/>
          </a:ln>
          <a:effectLst/>
          <a:extLst>
            <a:ext uri="{AF507438-7753-43E0-B8FC-AC1667EBCBE1}">
              <a14:hiddenEffects xmlns:a14="http://schemas.microsoft.com/office/drawing/2010/main" xmlns="">
                <a:effectLst>
                  <a:outerShdw blurRad="40000" dist="20000" dir="5400000" rotWithShape="0">
                    <a:srgbClr val="000000">
                      <a:alpha val="38000"/>
                    </a:srgbClr>
                  </a:outerShdw>
                </a:effectLst>
              </a14:hiddenEffects>
            </a:ext>
          </a:extLst>
        </p:spPr>
        <p:style>
          <a:lnRef idx="2">
            <a:schemeClr val="accent1"/>
          </a:lnRef>
          <a:fillRef idx="0">
            <a:schemeClr val="accent1"/>
          </a:fillRef>
          <a:effectRef idx="1">
            <a:schemeClr val="accent1"/>
          </a:effectRef>
          <a:fontRef idx="minor">
            <a:schemeClr val="tx1"/>
          </a:fontRef>
        </p:style>
      </p:cxnSp>
      <p:graphicFrame>
        <p:nvGraphicFramePr>
          <p:cNvPr id="45064" name="Object 1"/>
          <p:cNvGraphicFramePr>
            <a:graphicFrameLocks/>
          </p:cNvGraphicFramePr>
          <p:nvPr/>
        </p:nvGraphicFramePr>
        <p:xfrm>
          <a:off x="2628900" y="1562100"/>
          <a:ext cx="4867275" cy="3848100"/>
        </p:xfrm>
        <a:graphic>
          <a:graphicData uri="http://schemas.openxmlformats.org/presentationml/2006/ole">
            <p:oleObj spid="_x0000_s45064" name="Chart" r:id="rId14" imgW="4867359" imgH="3848100" progId="MSGraph.Chart.8">
              <p:embed followColorScheme="full"/>
            </p:oleObj>
          </a:graphicData>
        </a:graphic>
      </p:graphicFrame>
      <p:sp>
        <p:nvSpPr>
          <p:cNvPr id="45065" name="Text Placeholder 23"/>
          <p:cNvSpPr txBox="1">
            <a:spLocks/>
          </p:cNvSpPr>
          <p:nvPr>
            <p:custDataLst>
              <p:tags r:id="rId5"/>
            </p:custDataLst>
          </p:nvPr>
        </p:nvSpPr>
        <p:spPr bwMode="auto">
          <a:xfrm>
            <a:off x="1038225" y="4564063"/>
            <a:ext cx="1524000" cy="274637"/>
          </a:xfrm>
          <a:prstGeom prst="rect">
            <a:avLst/>
          </a:prstGeom>
          <a:noFill/>
          <a:ln w="9525">
            <a:noFill/>
            <a:miter lim="800000"/>
            <a:headEnd/>
            <a:tailEnd/>
          </a:ln>
        </p:spPr>
        <p:txBody>
          <a:bodyPr wrap="none" lIns="0" tIns="0" rIns="0" bIns="0" anchor="ctr"/>
          <a:lstStyle/>
          <a:p>
            <a:pPr algn="r">
              <a:buFont typeface="Arial" pitchFamily="34" charset="0"/>
              <a:buNone/>
            </a:pPr>
            <a:fld id="{CD944CED-CB74-4431-8535-70C9920D9F08}" type="datetime'P''ro''g''''''r''a''''''''''''m'''' C''''ost''''s'''''">
              <a:rPr lang="en-US">
                <a:latin typeface="Arial" pitchFamily="34" charset="0"/>
              </a:rPr>
              <a:pPr algn="r">
                <a:buFont typeface="Arial" pitchFamily="34" charset="0"/>
                <a:buNone/>
              </a:pPr>
              <a:t>Program Costs</a:t>
            </a:fld>
            <a:endParaRPr lang="en-US" altLang="en-US">
              <a:latin typeface="Arial" pitchFamily="34" charset="0"/>
              <a:sym typeface="Arial" pitchFamily="34" charset="0"/>
            </a:endParaRPr>
          </a:p>
        </p:txBody>
      </p:sp>
      <p:sp>
        <p:nvSpPr>
          <p:cNvPr id="45066" name="Text Placeholder 7"/>
          <p:cNvSpPr txBox="1">
            <a:spLocks/>
          </p:cNvSpPr>
          <p:nvPr>
            <p:custDataLst>
              <p:tags r:id="rId6"/>
            </p:custDataLst>
          </p:nvPr>
        </p:nvSpPr>
        <p:spPr bwMode="gray">
          <a:xfrm>
            <a:off x="7416800" y="4564063"/>
            <a:ext cx="892175" cy="274637"/>
          </a:xfrm>
          <a:prstGeom prst="rect">
            <a:avLst/>
          </a:prstGeom>
          <a:noFill/>
          <a:ln w="9525">
            <a:noFill/>
            <a:miter lim="800000"/>
            <a:headEnd/>
            <a:tailEnd/>
          </a:ln>
        </p:spPr>
        <p:txBody>
          <a:bodyPr wrap="none" lIns="33338" tIns="0" rIns="33338" bIns="0" anchor="ctr"/>
          <a:lstStyle/>
          <a:p>
            <a:pPr>
              <a:buFont typeface="Arial" pitchFamily="34" charset="0"/>
              <a:buNone/>
            </a:pPr>
            <a:fld id="{D20FD65C-A876-46AE-A955-531F28DAF4E3}" type="datetime'''''''''''''''''''''''''''$3''''''''''2''''.''''''''''''0'''''">
              <a:rPr lang="en-US">
                <a:latin typeface="Arial" pitchFamily="34" charset="0"/>
              </a:rPr>
              <a:pPr>
                <a:buFont typeface="Arial" pitchFamily="34" charset="0"/>
                <a:buNone/>
              </a:pPr>
              <a:t>$32.0</a:t>
            </a:fld>
            <a:r>
              <a:rPr lang="en-US">
                <a:latin typeface="Arial" pitchFamily="34" charset="0"/>
              </a:rPr>
              <a:t> b </a:t>
            </a:r>
            <a:endParaRPr lang="en-US" altLang="en-US">
              <a:latin typeface="Arial" pitchFamily="34" charset="0"/>
              <a:sym typeface="Arial" pitchFamily="34" charset="0"/>
            </a:endParaRPr>
          </a:p>
        </p:txBody>
      </p:sp>
      <p:sp>
        <p:nvSpPr>
          <p:cNvPr id="45067" name="Text Placeholder 20"/>
          <p:cNvSpPr txBox="1">
            <a:spLocks/>
          </p:cNvSpPr>
          <p:nvPr>
            <p:custDataLst>
              <p:tags r:id="rId7"/>
            </p:custDataLst>
          </p:nvPr>
        </p:nvSpPr>
        <p:spPr bwMode="auto">
          <a:xfrm>
            <a:off x="1520825" y="3359150"/>
            <a:ext cx="1041400" cy="274638"/>
          </a:xfrm>
          <a:prstGeom prst="rect">
            <a:avLst/>
          </a:prstGeom>
          <a:noFill/>
          <a:ln w="9525">
            <a:noFill/>
            <a:miter lim="800000"/>
            <a:headEnd/>
            <a:tailEnd/>
          </a:ln>
        </p:spPr>
        <p:txBody>
          <a:bodyPr wrap="none" lIns="0" tIns="0" rIns="0" bIns="0" anchor="ctr"/>
          <a:lstStyle/>
          <a:p>
            <a:pPr algn="r">
              <a:buFont typeface="Arial" pitchFamily="34" charset="0"/>
              <a:buNone/>
            </a:pPr>
            <a:fld id="{80F23077-82BB-4EEE-8E70-C64C1C4FD76E}" type="datetime'G''''''a''''''''''''''p t''''''''''''''''o Fi''''''l''l'''">
              <a:rPr lang="en-US">
                <a:latin typeface="Arial" pitchFamily="34" charset="0"/>
              </a:rPr>
              <a:pPr algn="r">
                <a:buFont typeface="Arial" pitchFamily="34" charset="0"/>
                <a:buNone/>
              </a:pPr>
              <a:t>Gap to Fill</a:t>
            </a:fld>
            <a:endParaRPr lang="en-US" altLang="en-US">
              <a:latin typeface="Arial" pitchFamily="34" charset="0"/>
              <a:sym typeface="Arial" pitchFamily="34" charset="0"/>
            </a:endParaRPr>
          </a:p>
        </p:txBody>
      </p:sp>
      <p:sp>
        <p:nvSpPr>
          <p:cNvPr id="45068" name="Text Placeholder 6"/>
          <p:cNvSpPr txBox="1">
            <a:spLocks/>
          </p:cNvSpPr>
          <p:nvPr>
            <p:custDataLst>
              <p:tags r:id="rId8"/>
            </p:custDataLst>
          </p:nvPr>
        </p:nvSpPr>
        <p:spPr bwMode="gray">
          <a:xfrm>
            <a:off x="7416800" y="3359150"/>
            <a:ext cx="638175" cy="274638"/>
          </a:xfrm>
          <a:prstGeom prst="rect">
            <a:avLst/>
          </a:prstGeom>
          <a:noFill/>
          <a:ln w="9525">
            <a:noFill/>
            <a:miter lim="800000"/>
            <a:headEnd/>
            <a:tailEnd/>
          </a:ln>
        </p:spPr>
        <p:txBody>
          <a:bodyPr wrap="none" lIns="33338" tIns="0" rIns="33338" bIns="0" anchor="ctr"/>
          <a:lstStyle/>
          <a:p>
            <a:pPr>
              <a:buFont typeface="Arial" pitchFamily="34" charset="0"/>
              <a:buNone/>
            </a:pPr>
            <a:fld id="{64F599E7-0292-48FC-B62C-D652D95FAF97}" type="datetime'''''''''''''''$''''''''15''''''''''.''''''''''''2'''''">
              <a:rPr lang="en-US">
                <a:latin typeface="Arial" pitchFamily="34" charset="0"/>
              </a:rPr>
              <a:pPr>
                <a:buFont typeface="Arial" pitchFamily="34" charset="0"/>
                <a:buNone/>
              </a:pPr>
              <a:t>$15.2</a:t>
            </a:fld>
            <a:endParaRPr lang="en-US" altLang="en-US">
              <a:latin typeface="Arial" pitchFamily="34" charset="0"/>
              <a:sym typeface="Arial" pitchFamily="34" charset="0"/>
            </a:endParaRPr>
          </a:p>
        </p:txBody>
      </p:sp>
      <p:sp>
        <p:nvSpPr>
          <p:cNvPr id="45069" name="Text Placeholder 19"/>
          <p:cNvSpPr txBox="1">
            <a:spLocks/>
          </p:cNvSpPr>
          <p:nvPr>
            <p:custDataLst>
              <p:tags r:id="rId9"/>
            </p:custDataLst>
          </p:nvPr>
        </p:nvSpPr>
        <p:spPr bwMode="auto">
          <a:xfrm>
            <a:off x="708025" y="2154238"/>
            <a:ext cx="1854200" cy="274637"/>
          </a:xfrm>
          <a:prstGeom prst="rect">
            <a:avLst/>
          </a:prstGeom>
          <a:noFill/>
          <a:ln w="9525">
            <a:noFill/>
            <a:miter lim="800000"/>
            <a:headEnd/>
            <a:tailEnd/>
          </a:ln>
        </p:spPr>
        <p:txBody>
          <a:bodyPr wrap="none" lIns="0" tIns="0" rIns="0" bIns="0" anchor="ctr"/>
          <a:lstStyle/>
          <a:p>
            <a:pPr algn="r">
              <a:buFont typeface="Arial" pitchFamily="34" charset="0"/>
              <a:buNone/>
            </a:pPr>
            <a:fld id="{7CAD3060-036B-4D49-B6A1-952AEA5AC64C}" type="datetime'''F''''''u''''''nd''i''ng ''''''''Pr''''oj''ec''t''e''''d'''''">
              <a:rPr lang="en-US">
                <a:latin typeface="Arial" pitchFamily="34" charset="0"/>
              </a:rPr>
              <a:pPr algn="r">
                <a:buFont typeface="Arial" pitchFamily="34" charset="0"/>
                <a:buNone/>
              </a:pPr>
              <a:t>Funding Projected</a:t>
            </a:fld>
            <a:endParaRPr lang="en-US" altLang="en-US">
              <a:latin typeface="Arial" pitchFamily="34" charset="0"/>
              <a:sym typeface="Arial" pitchFamily="34" charset="0"/>
            </a:endParaRPr>
          </a:p>
        </p:txBody>
      </p:sp>
      <p:sp>
        <p:nvSpPr>
          <p:cNvPr id="45070" name="Text Placeholder 15"/>
          <p:cNvSpPr txBox="1">
            <a:spLocks/>
          </p:cNvSpPr>
          <p:nvPr>
            <p:custDataLst>
              <p:tags r:id="rId10"/>
            </p:custDataLst>
          </p:nvPr>
        </p:nvSpPr>
        <p:spPr bwMode="gray">
          <a:xfrm>
            <a:off x="5216525" y="2154238"/>
            <a:ext cx="828675" cy="274637"/>
          </a:xfrm>
          <a:prstGeom prst="rect">
            <a:avLst/>
          </a:prstGeom>
          <a:noFill/>
          <a:ln w="9525">
            <a:noFill/>
            <a:miter lim="800000"/>
            <a:headEnd/>
            <a:tailEnd/>
          </a:ln>
        </p:spPr>
        <p:txBody>
          <a:bodyPr wrap="none" lIns="33338" tIns="0" rIns="33338" bIns="0" anchor="ctr"/>
          <a:lstStyle/>
          <a:p>
            <a:pPr>
              <a:buFont typeface="Arial" pitchFamily="34" charset="0"/>
              <a:buNone/>
            </a:pPr>
            <a:fld id="{8CDCDBE5-8EC8-4CE7-86F1-E92FFBC24779}" type="datetime'''''''''''''''$''''''''''''1''''6''''''.''''9'''''''''''">
              <a:rPr lang="en-US">
                <a:latin typeface="Arial" pitchFamily="34" charset="0"/>
              </a:rPr>
              <a:pPr>
                <a:buFont typeface="Arial" pitchFamily="34" charset="0"/>
                <a:buNone/>
              </a:pPr>
              <a:t>$16.9</a:t>
            </a:fld>
            <a:r>
              <a:rPr lang="en-US" altLang="en-US">
                <a:latin typeface="Arial" pitchFamily="34" charset="0"/>
                <a:sym typeface="Arial" pitchFamily="34" charset="0"/>
              </a:rPr>
              <a:t> b</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7106" name="Object 12" hidden="1"/>
          <p:cNvGraphicFramePr>
            <a:graphicFrameLocks noChangeAspect="1"/>
          </p:cNvGraphicFramePr>
          <p:nvPr/>
        </p:nvGraphicFramePr>
        <p:xfrm>
          <a:off x="1588" y="1588"/>
          <a:ext cx="1587" cy="1587"/>
        </p:xfrm>
        <a:graphic>
          <a:graphicData uri="http://schemas.openxmlformats.org/presentationml/2006/ole">
            <p:oleObj spid="_x0000_s47106" name="think-cell Slide" r:id="rId7" imgW="38100" imgH="38100" progId="TCLayout.ActiveDocument.1">
              <p:embed/>
            </p:oleObj>
          </a:graphicData>
        </a:graphic>
      </p:graphicFrame>
      <p:sp>
        <p:nvSpPr>
          <p:cNvPr id="3" name="Rectangle 2" hidden="1"/>
          <p:cNvSpPr/>
          <p:nvPr>
            <p:custDataLst>
              <p:tags r:id="rId2"/>
            </p:custDataLst>
          </p:nvPr>
        </p:nvSpPr>
        <p:spPr bwMode="auto">
          <a:xfrm>
            <a:off x="0" y="0"/>
            <a:ext cx="158750" cy="158750"/>
          </a:xfrm>
          <a:prstGeom prst="rect">
            <a:avLst/>
          </a:prstGeom>
          <a:gradFill flip="none" rotWithShape="1">
            <a:gsLst>
              <a:gs pos="0">
                <a:schemeClr val="accent1">
                  <a:tint val="100000"/>
                  <a:shade val="100000"/>
                  <a:satMod val="130000"/>
                </a:schemeClr>
              </a:gs>
              <a:gs pos="100000">
                <a:schemeClr val="accent1">
                  <a:tint val="50000"/>
                  <a:shade val="100000"/>
                  <a:satMod val="350000"/>
                </a:schemeClr>
              </a:gs>
            </a:gsLst>
            <a:lin ang="16200000" scaled="0"/>
            <a:tileRect/>
          </a:gradFill>
          <a:effectLst/>
          <a:extLst>
            <a:ext uri="{AF507438-7753-43E0-B8FC-AC1667EBCBE1}">
              <a14:hiddenEffects xmlns:a14="http://schemas.microsoft.com/office/drawing/2010/main" xmlns="">
                <a:effectLst>
                  <a:outerShdw blurRad="40000" dist="23000" dir="5400000" rotWithShape="0">
                    <a:srgbClr val="000000">
                      <a:alpha val="35000"/>
                    </a:srgbClr>
                  </a:outerShdw>
                </a:effectLst>
              </a14:hiddenEffects>
            </a:ext>
          </a:ex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algn="ctr" eaLnBrk="1" hangingPunct="1">
              <a:defRPr/>
            </a:pPr>
            <a:endParaRPr lang="en-US" sz="1600">
              <a:latin typeface="Arial"/>
              <a:cs typeface="Arial"/>
              <a:sym typeface="Arial"/>
            </a:endParaRPr>
          </a:p>
        </p:txBody>
      </p:sp>
      <p:pic>
        <p:nvPicPr>
          <p:cNvPr id="47108" name="Picture 9"/>
          <p:cNvPicPr>
            <a:picLocks noChangeAspect="1" noChangeArrowheads="1"/>
          </p:cNvPicPr>
          <p:nvPr/>
        </p:nvPicPr>
        <p:blipFill>
          <a:blip r:embed="rId8"/>
          <a:srcRect t="-2" b="485"/>
          <a:stretch>
            <a:fillRect/>
          </a:stretch>
        </p:blipFill>
        <p:spPr bwMode="auto">
          <a:xfrm>
            <a:off x="0" y="0"/>
            <a:ext cx="9144000" cy="6858000"/>
          </a:xfrm>
          <a:prstGeom prst="rect">
            <a:avLst/>
          </a:prstGeom>
          <a:noFill/>
          <a:ln w="9525">
            <a:noFill/>
            <a:miter lim="800000"/>
            <a:headEnd/>
            <a:tailEnd/>
          </a:ln>
          <a:effectLst/>
        </p:spPr>
      </p:pic>
      <p:sp>
        <p:nvSpPr>
          <p:cNvPr id="47109" name="Slide Number Placeholder 4"/>
          <p:cNvSpPr>
            <a:spLocks noGrp="1"/>
          </p:cNvSpPr>
          <p:nvPr>
            <p:ph type="sldNum" sz="quarter" idx="12"/>
          </p:nvPr>
        </p:nvSpPr>
        <p:spPr bwMode="auto">
          <a:noFill/>
          <a:ln>
            <a:miter lim="800000"/>
            <a:headEnd/>
            <a:tailEnd/>
          </a:ln>
        </p:spPr>
        <p:txBody>
          <a:bodyPr/>
          <a:lstStyle/>
          <a:p>
            <a:fld id="{A4743D39-7177-4A39-AB5E-6D54F1EA2E7E}" type="slidenum">
              <a:rPr lang="en-US" altLang="en-US"/>
              <a:pPr/>
              <a:t>21</a:t>
            </a:fld>
            <a:endParaRPr lang="en-US" altLang="en-US"/>
          </a:p>
        </p:txBody>
      </p:sp>
      <p:sp>
        <p:nvSpPr>
          <p:cNvPr id="9" name="Rectangle 8"/>
          <p:cNvSpPr/>
          <p:nvPr/>
        </p:nvSpPr>
        <p:spPr>
          <a:xfrm>
            <a:off x="349250" y="2533650"/>
            <a:ext cx="3352800" cy="3990975"/>
          </a:xfrm>
          <a:prstGeom prst="rect">
            <a:avLst/>
          </a:prstGeom>
          <a:solidFill>
            <a:schemeClr val="bg1">
              <a:lumMod val="95000"/>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47111" name="Title 1"/>
          <p:cNvSpPr>
            <a:spLocks noGrp="1"/>
          </p:cNvSpPr>
          <p:nvPr>
            <p:ph type="body" idx="4294967295"/>
          </p:nvPr>
        </p:nvSpPr>
        <p:spPr>
          <a:xfrm>
            <a:off x="441325" y="2533650"/>
            <a:ext cx="8453438" cy="755650"/>
          </a:xfrm>
          <a:noFill/>
        </p:spPr>
        <p:txBody>
          <a:bodyPr anchor="ctr"/>
          <a:lstStyle/>
          <a:p>
            <a:pPr marL="0" indent="0" eaLnBrk="1" hangingPunct="1">
              <a:spcBef>
                <a:spcPct val="0"/>
              </a:spcBef>
              <a:buFontTx/>
              <a:buNone/>
            </a:pPr>
            <a:r>
              <a:rPr lang="en-US" altLang="en-US" b="1" smtClean="0">
                <a:latin typeface="Arial" pitchFamily="34" charset="0"/>
                <a:cs typeface="Arial" pitchFamily="34" charset="0"/>
              </a:rPr>
              <a:t>Moving Forward</a:t>
            </a:r>
          </a:p>
        </p:txBody>
      </p:sp>
      <p:sp>
        <p:nvSpPr>
          <p:cNvPr id="11" name="Rectangle 10"/>
          <p:cNvSpPr/>
          <p:nvPr/>
        </p:nvSpPr>
        <p:spPr>
          <a:xfrm>
            <a:off x="3702050" y="4000500"/>
            <a:ext cx="5441950" cy="2524125"/>
          </a:xfrm>
          <a:prstGeom prst="rect">
            <a:avLst/>
          </a:prstGeom>
          <a:solidFill>
            <a:schemeClr val="bg1">
              <a:lumMod val="95000"/>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graphicFrame>
        <p:nvGraphicFramePr>
          <p:cNvPr id="10" name="Content Placeholder 8"/>
          <p:cNvGraphicFramePr>
            <a:graphicFrameLocks noGrp="1"/>
          </p:cNvGraphicFramePr>
          <p:nvPr>
            <p:ph idx="1"/>
          </p:nvPr>
        </p:nvGraphicFramePr>
        <p:xfrm>
          <a:off x="674688" y="4162422"/>
          <a:ext cx="8012112" cy="2362994"/>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12" name="Text Placeholder 6"/>
          <p:cNvSpPr>
            <a:spLocks noGrp="1"/>
          </p:cNvSpPr>
          <p:nvPr>
            <p:custDataLst>
              <p:tags r:id="rId3"/>
            </p:custDataLst>
          </p:nvPr>
        </p:nvSpPr>
        <p:spPr bwMode="auto">
          <a:xfrm>
            <a:off x="1684338" y="4329113"/>
            <a:ext cx="322262" cy="322262"/>
          </a:xfrm>
          <a:prstGeom prst="rect">
            <a:avLst/>
          </a:prstGeom>
          <a:noFill/>
          <a:ln w="9525">
            <a:solidFill>
              <a:schemeClr val="tx1"/>
            </a:solidFill>
          </a:ln>
          <a:extLst>
            <a:ext uri="{909E8E84-426E-40DD-AFC4-6F175D3DCCD1}">
              <a14:hiddenFill xmlns:a14="http://schemas.microsoft.com/office/drawing/2010/main" xmlns="">
                <a:solidFill>
                  <a:scrgbClr r="0" g="0" b="0"/>
                </a:solidFill>
              </a14:hiddenFill>
            </a:ext>
          </a:extLst>
        </p:spPr>
        <p:txBody>
          <a:bodyPr wrap="none" lIns="0" tIns="0" rIns="0" bIns="0" anchor="ctr"/>
          <a:lstStyle>
            <a:lvl1pPr marL="342900" indent="-342900" algn="l" defTabSz="457200" rtl="0" eaLnBrk="0" fontAlgn="base" hangingPunct="0">
              <a:spcBef>
                <a:spcPct val="20000"/>
              </a:spcBef>
              <a:spcAft>
                <a:spcPct val="0"/>
              </a:spcAft>
              <a:buFont typeface="Arial" charset="0"/>
              <a:buChar char="•"/>
              <a:defRPr sz="2800" kern="1200">
                <a:solidFill>
                  <a:schemeClr val="tx1"/>
                </a:solidFill>
                <a:latin typeface="Arial"/>
                <a:ea typeface="+mn-ea"/>
                <a:cs typeface="Arial"/>
              </a:defRPr>
            </a:lvl1pPr>
            <a:lvl2pPr marL="742950" indent="-285750" algn="l" defTabSz="457200" rtl="0" eaLnBrk="0" fontAlgn="base" hangingPunct="0">
              <a:spcBef>
                <a:spcPct val="20000"/>
              </a:spcBef>
              <a:spcAft>
                <a:spcPct val="0"/>
              </a:spcAft>
              <a:buFont typeface="Arial" charset="0"/>
              <a:buChar char="–"/>
              <a:defRPr sz="2400" kern="1200">
                <a:solidFill>
                  <a:schemeClr val="tx1"/>
                </a:solidFill>
                <a:latin typeface="Arial"/>
                <a:ea typeface="+mn-ea"/>
                <a:cs typeface="Arial"/>
              </a:defRPr>
            </a:lvl2pPr>
            <a:lvl3pPr marL="1143000" indent="-228600" algn="l" defTabSz="457200" rtl="0" eaLnBrk="0" fontAlgn="base" hangingPunct="0">
              <a:spcBef>
                <a:spcPct val="20000"/>
              </a:spcBef>
              <a:spcAft>
                <a:spcPct val="0"/>
              </a:spcAft>
              <a:buFont typeface="Arial" charset="0"/>
              <a:buChar char="•"/>
              <a:defRPr sz="2000" kern="1200">
                <a:solidFill>
                  <a:schemeClr val="tx1"/>
                </a:solidFill>
                <a:latin typeface="Arial"/>
                <a:ea typeface="+mn-ea"/>
                <a:cs typeface="Arial"/>
              </a:defRPr>
            </a:lvl3pPr>
            <a:lvl4pPr marL="1600200" indent="-228600" algn="l" defTabSz="457200" rtl="0" eaLnBrk="0" fontAlgn="base" hangingPunct="0">
              <a:spcBef>
                <a:spcPct val="20000"/>
              </a:spcBef>
              <a:spcAft>
                <a:spcPct val="0"/>
              </a:spcAft>
              <a:buFont typeface="Arial" charset="0"/>
              <a:buChar char="–"/>
              <a:defRPr kern="1200">
                <a:solidFill>
                  <a:schemeClr val="tx1"/>
                </a:solidFill>
                <a:latin typeface="Arial"/>
                <a:ea typeface="+mn-ea"/>
                <a:cs typeface="Arial"/>
              </a:defRPr>
            </a:lvl4pPr>
            <a:lvl5pPr marL="2057400" indent="-228600" algn="l" defTabSz="457200" rtl="0" eaLnBrk="0" fontAlgn="base" hangingPunct="0">
              <a:spcBef>
                <a:spcPct val="20000"/>
              </a:spcBef>
              <a:spcAft>
                <a:spcPct val="0"/>
              </a:spcAft>
              <a:buFont typeface="Arial" charset="0"/>
              <a:buChar char="»"/>
              <a:defRPr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ct val="0"/>
              </a:spcBef>
              <a:buFont typeface="Arial" charset="0"/>
              <a:buNone/>
              <a:defRPr/>
            </a:pPr>
            <a:r>
              <a:rPr lang="en-US" sz="2933" smtClean="0">
                <a:solidFill>
                  <a:srgbClr val="293700"/>
                </a:solidFill>
                <a:latin typeface="Wingdings"/>
                <a:sym typeface="Wingdings"/>
              </a:rPr>
              <a:t></a:t>
            </a:r>
            <a:endParaRPr lang="en-US" sz="2933" dirty="0">
              <a:solidFill>
                <a:srgbClr val="293700"/>
              </a:solidFill>
              <a:latin typeface="Wingdings"/>
              <a:sym typeface="Wingdings"/>
            </a:endParaRPr>
          </a:p>
        </p:txBody>
      </p:sp>
      <p:sp>
        <p:nvSpPr>
          <p:cNvPr id="47115" name="Content Placeholder 2"/>
          <p:cNvSpPr>
            <a:spLocks noGrp="1"/>
          </p:cNvSpPr>
          <p:nvPr>
            <p:ph type="body" idx="4294967295"/>
          </p:nvPr>
        </p:nvSpPr>
        <p:spPr>
          <a:xfrm>
            <a:off x="692150" y="3265488"/>
            <a:ext cx="3994150" cy="1752600"/>
          </a:xfrm>
          <a:noFill/>
        </p:spPr>
        <p:txBody>
          <a:bodyPr/>
          <a:lstStyle/>
          <a:p>
            <a:pPr marL="0" indent="0" eaLnBrk="1" hangingPunct="1">
              <a:spcBef>
                <a:spcPts val="1200"/>
              </a:spcBef>
              <a:buFont typeface="Arial" pitchFamily="34" charset="0"/>
              <a:buNone/>
            </a:pPr>
            <a:r>
              <a:rPr lang="en-US" altLang="en-US" sz="2000" smtClean="0">
                <a:latin typeface="Arial" pitchFamily="34" charset="0"/>
                <a:cs typeface="Arial" pitchFamily="34" charset="0"/>
              </a:rPr>
              <a:t>Program available at: mta.info/capital</a:t>
            </a:r>
          </a:p>
        </p:txBody>
      </p:sp>
      <p:sp>
        <p:nvSpPr>
          <p:cNvPr id="14" name="Text Placeholder 6"/>
          <p:cNvSpPr>
            <a:spLocks noGrp="1"/>
          </p:cNvSpPr>
          <p:nvPr>
            <p:custDataLst>
              <p:tags r:id="rId4"/>
            </p:custDataLst>
          </p:nvPr>
        </p:nvSpPr>
        <p:spPr bwMode="auto">
          <a:xfrm>
            <a:off x="4395788" y="4329113"/>
            <a:ext cx="322262" cy="322262"/>
          </a:xfrm>
          <a:prstGeom prst="rect">
            <a:avLst/>
          </a:prstGeom>
          <a:noFill/>
          <a:ln w="9525">
            <a:solidFill>
              <a:schemeClr val="tx1"/>
            </a:solidFill>
          </a:ln>
          <a:extLst>
            <a:ext uri="{909E8E84-426E-40DD-AFC4-6F175D3DCCD1}">
              <a14:hiddenFill xmlns:a14="http://schemas.microsoft.com/office/drawing/2010/main" xmlns="">
                <a:solidFill>
                  <a:scrgbClr r="0" g="0" b="0"/>
                </a:solidFill>
              </a14:hiddenFill>
            </a:ext>
          </a:extLst>
        </p:spPr>
        <p:txBody>
          <a:bodyPr wrap="none" lIns="0" tIns="0" rIns="0" bIns="0" anchor="ctr"/>
          <a:lstStyle>
            <a:lvl1pPr marL="342900" indent="-342900" algn="l" defTabSz="457200" rtl="0" eaLnBrk="0" fontAlgn="base" hangingPunct="0">
              <a:spcBef>
                <a:spcPct val="20000"/>
              </a:spcBef>
              <a:spcAft>
                <a:spcPct val="0"/>
              </a:spcAft>
              <a:buFont typeface="Arial" charset="0"/>
              <a:buChar char="•"/>
              <a:defRPr sz="2800" kern="1200">
                <a:solidFill>
                  <a:schemeClr val="tx1"/>
                </a:solidFill>
                <a:latin typeface="Arial"/>
                <a:ea typeface="+mn-ea"/>
                <a:cs typeface="Arial"/>
              </a:defRPr>
            </a:lvl1pPr>
            <a:lvl2pPr marL="742950" indent="-285750" algn="l" defTabSz="457200" rtl="0" eaLnBrk="0" fontAlgn="base" hangingPunct="0">
              <a:spcBef>
                <a:spcPct val="20000"/>
              </a:spcBef>
              <a:spcAft>
                <a:spcPct val="0"/>
              </a:spcAft>
              <a:buFont typeface="Arial" charset="0"/>
              <a:buChar char="–"/>
              <a:defRPr sz="2400" kern="1200">
                <a:solidFill>
                  <a:schemeClr val="tx1"/>
                </a:solidFill>
                <a:latin typeface="Arial"/>
                <a:ea typeface="+mn-ea"/>
                <a:cs typeface="Arial"/>
              </a:defRPr>
            </a:lvl2pPr>
            <a:lvl3pPr marL="1143000" indent="-228600" algn="l" defTabSz="457200" rtl="0" eaLnBrk="0" fontAlgn="base" hangingPunct="0">
              <a:spcBef>
                <a:spcPct val="20000"/>
              </a:spcBef>
              <a:spcAft>
                <a:spcPct val="0"/>
              </a:spcAft>
              <a:buFont typeface="Arial" charset="0"/>
              <a:buChar char="•"/>
              <a:defRPr sz="2000" kern="1200">
                <a:solidFill>
                  <a:schemeClr val="tx1"/>
                </a:solidFill>
                <a:latin typeface="Arial"/>
                <a:ea typeface="+mn-ea"/>
                <a:cs typeface="Arial"/>
              </a:defRPr>
            </a:lvl3pPr>
            <a:lvl4pPr marL="1600200" indent="-228600" algn="l" defTabSz="457200" rtl="0" eaLnBrk="0" fontAlgn="base" hangingPunct="0">
              <a:spcBef>
                <a:spcPct val="20000"/>
              </a:spcBef>
              <a:spcAft>
                <a:spcPct val="0"/>
              </a:spcAft>
              <a:buFont typeface="Arial" charset="0"/>
              <a:buChar char="–"/>
              <a:defRPr kern="1200">
                <a:solidFill>
                  <a:schemeClr val="tx1"/>
                </a:solidFill>
                <a:latin typeface="Arial"/>
                <a:ea typeface="+mn-ea"/>
                <a:cs typeface="Arial"/>
              </a:defRPr>
            </a:lvl4pPr>
            <a:lvl5pPr marL="2057400" indent="-228600" algn="l" defTabSz="457200" rtl="0" eaLnBrk="0" fontAlgn="base" hangingPunct="0">
              <a:spcBef>
                <a:spcPct val="20000"/>
              </a:spcBef>
              <a:spcAft>
                <a:spcPct val="0"/>
              </a:spcAft>
              <a:buFont typeface="Arial" charset="0"/>
              <a:buChar char="»"/>
              <a:defRPr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ct val="0"/>
              </a:spcBef>
              <a:buFont typeface="Arial" charset="0"/>
              <a:buNone/>
              <a:defRPr/>
            </a:pPr>
            <a:r>
              <a:rPr lang="en-US" sz="2933" smtClean="0">
                <a:solidFill>
                  <a:srgbClr val="293700"/>
                </a:solidFill>
                <a:latin typeface="Wingdings"/>
                <a:sym typeface="Wingdings"/>
              </a:rPr>
              <a:t></a:t>
            </a:r>
            <a:endParaRPr lang="en-US" sz="2933" dirty="0">
              <a:solidFill>
                <a:srgbClr val="293700"/>
              </a:solidFill>
              <a:latin typeface="Wingdings"/>
              <a:sym typeface="Wingdings"/>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194" name="Object 12" hidden="1"/>
          <p:cNvGraphicFramePr>
            <a:graphicFrameLocks noChangeAspect="1"/>
          </p:cNvGraphicFramePr>
          <p:nvPr/>
        </p:nvGraphicFramePr>
        <p:xfrm>
          <a:off x="1588" y="1588"/>
          <a:ext cx="1587" cy="1587"/>
        </p:xfrm>
        <a:graphic>
          <a:graphicData uri="http://schemas.openxmlformats.org/presentationml/2006/ole">
            <p:oleObj spid="_x0000_s8194" name="think-cell Slide" r:id="rId5" imgW="38100" imgH="38100" progId="TCLayout.ActiveDocument.1">
              <p:embed/>
            </p:oleObj>
          </a:graphicData>
        </a:graphic>
      </p:graphicFrame>
      <p:sp>
        <p:nvSpPr>
          <p:cNvPr id="3" name="Rectangle 2" hidden="1"/>
          <p:cNvSpPr/>
          <p:nvPr>
            <p:custDataLst>
              <p:tags r:id="rId2"/>
            </p:custDataLst>
          </p:nvPr>
        </p:nvSpPr>
        <p:spPr bwMode="auto">
          <a:xfrm>
            <a:off x="0" y="0"/>
            <a:ext cx="158750" cy="158750"/>
          </a:xfrm>
          <a:prstGeom prst="rect">
            <a:avLst/>
          </a:prstGeom>
          <a:gradFill flip="none" rotWithShape="1">
            <a:gsLst>
              <a:gs pos="0">
                <a:schemeClr val="accent1">
                  <a:tint val="100000"/>
                  <a:shade val="100000"/>
                  <a:satMod val="130000"/>
                </a:schemeClr>
              </a:gs>
              <a:gs pos="100000">
                <a:schemeClr val="accent1">
                  <a:tint val="50000"/>
                  <a:shade val="100000"/>
                  <a:satMod val="350000"/>
                </a:schemeClr>
              </a:gs>
            </a:gsLst>
            <a:lin ang="16200000" scaled="0"/>
            <a:tileRect/>
          </a:gradFill>
          <a:effectLst/>
          <a:extLst>
            <a:ext uri="{AF507438-7753-43E0-B8FC-AC1667EBCBE1}">
              <a14:hiddenEffects xmlns:a14="http://schemas.microsoft.com/office/drawing/2010/main" xmlns="">
                <a:effectLst>
                  <a:outerShdw blurRad="40000" dist="23000" dir="5400000" rotWithShape="0">
                    <a:srgbClr val="000000">
                      <a:alpha val="35000"/>
                    </a:srgbClr>
                  </a:outerShdw>
                </a:effectLst>
              </a14:hiddenEffects>
            </a:ext>
          </a:ex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algn="ctr" eaLnBrk="1" hangingPunct="1">
              <a:lnSpc>
                <a:spcPct val="90000"/>
              </a:lnSpc>
              <a:defRPr/>
            </a:pPr>
            <a:endParaRPr lang="en-US" sz="1400" b="1">
              <a:latin typeface="Arial"/>
              <a:cs typeface="Arial"/>
              <a:sym typeface="Arial"/>
            </a:endParaRPr>
          </a:p>
        </p:txBody>
      </p:sp>
      <p:pic>
        <p:nvPicPr>
          <p:cNvPr id="8196" name="Picture 28" descr="C:\Users\jgoldwit\Desktop\Screen shot 2014-09-18 at 12.59.02 PM.png"/>
          <p:cNvPicPr>
            <a:picLocks noChangeAspect="1" noChangeArrowheads="1"/>
          </p:cNvPicPr>
          <p:nvPr/>
        </p:nvPicPr>
        <p:blipFill>
          <a:blip r:embed="rId6"/>
          <a:srcRect l="644" t="3250" r="2042" b="1447"/>
          <a:stretch>
            <a:fillRect/>
          </a:stretch>
        </p:blipFill>
        <p:spPr bwMode="auto">
          <a:xfrm>
            <a:off x="0" y="3175"/>
            <a:ext cx="9144000" cy="6854825"/>
          </a:xfrm>
          <a:prstGeom prst="rect">
            <a:avLst/>
          </a:prstGeom>
          <a:noFill/>
          <a:ln w="9525">
            <a:noFill/>
            <a:miter lim="800000"/>
            <a:headEnd/>
            <a:tailEnd/>
          </a:ln>
        </p:spPr>
      </p:pic>
      <p:sp>
        <p:nvSpPr>
          <p:cNvPr id="31" name="Rectangle 30"/>
          <p:cNvSpPr/>
          <p:nvPr/>
        </p:nvSpPr>
        <p:spPr>
          <a:xfrm>
            <a:off x="0" y="449263"/>
            <a:ext cx="9144000" cy="822325"/>
          </a:xfrm>
          <a:prstGeom prst="rect">
            <a:avLst/>
          </a:prstGeom>
          <a:solidFill>
            <a:schemeClr val="bg1">
              <a:lumMod val="95000"/>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8198" name="Slide Number Placeholder 4"/>
          <p:cNvSpPr>
            <a:spLocks noGrp="1"/>
          </p:cNvSpPr>
          <p:nvPr>
            <p:ph type="sldNum" sz="quarter" idx="12"/>
          </p:nvPr>
        </p:nvSpPr>
        <p:spPr bwMode="auto">
          <a:noFill/>
          <a:ln>
            <a:miter lim="800000"/>
            <a:headEnd/>
            <a:tailEnd/>
          </a:ln>
        </p:spPr>
        <p:txBody>
          <a:bodyPr/>
          <a:lstStyle/>
          <a:p>
            <a:fld id="{0BBD24DF-EC2F-4D04-B4AA-8285AED50710}" type="slidenum">
              <a:rPr lang="en-US" altLang="en-US"/>
              <a:pPr/>
              <a:t>2</a:t>
            </a:fld>
            <a:endParaRPr lang="en-US" altLang="en-US"/>
          </a:p>
        </p:txBody>
      </p:sp>
      <p:sp>
        <p:nvSpPr>
          <p:cNvPr id="8199" name="Title 1"/>
          <p:cNvSpPr>
            <a:spLocks noGrp="1"/>
          </p:cNvSpPr>
          <p:nvPr>
            <p:ph type="body" idx="4294967295"/>
          </p:nvPr>
        </p:nvSpPr>
        <p:spPr>
          <a:xfrm>
            <a:off x="441325" y="296863"/>
            <a:ext cx="8453438" cy="755650"/>
          </a:xfrm>
          <a:noFill/>
        </p:spPr>
        <p:txBody>
          <a:bodyPr anchor="ctr"/>
          <a:lstStyle/>
          <a:p>
            <a:pPr marL="0" indent="0" eaLnBrk="1" hangingPunct="1">
              <a:spcBef>
                <a:spcPct val="0"/>
              </a:spcBef>
              <a:buFontTx/>
              <a:buNone/>
            </a:pPr>
            <a:r>
              <a:rPr lang="en-US" altLang="en-US" b="1" smtClean="0">
                <a:latin typeface="Arial" pitchFamily="34" charset="0"/>
                <a:cs typeface="Arial" pitchFamily="34" charset="0"/>
              </a:rPr>
              <a:t>The MTA System: Moving the Regional Economy</a:t>
            </a:r>
            <a:endParaRPr lang="en-US" altLang="en-US" sz="2000" b="1" smtClean="0">
              <a:latin typeface="Arial" pitchFamily="34" charset="0"/>
              <a:cs typeface="Arial" pitchFamily="34" charset="0"/>
            </a:endParaRPr>
          </a:p>
        </p:txBody>
      </p:sp>
      <p:sp>
        <p:nvSpPr>
          <p:cNvPr id="8200" name="TextBox 1"/>
          <p:cNvSpPr>
            <a:spLocks noGrp="1" noChangeArrowheads="1"/>
          </p:cNvSpPr>
          <p:nvPr>
            <p:ph type="body" idx="4294967295"/>
          </p:nvPr>
        </p:nvSpPr>
        <p:spPr>
          <a:xfrm>
            <a:off x="441325" y="882650"/>
            <a:ext cx="8245475" cy="369888"/>
          </a:xfrm>
          <a:noFill/>
        </p:spPr>
        <p:txBody>
          <a:bodyPr>
            <a:spAutoFit/>
          </a:bodyPr>
          <a:lstStyle/>
          <a:p>
            <a:pPr marL="0" indent="0" eaLnBrk="1" hangingPunct="1">
              <a:spcBef>
                <a:spcPct val="0"/>
              </a:spcBef>
              <a:buFontTx/>
              <a:buNone/>
            </a:pPr>
            <a:r>
              <a:rPr lang="en-US" altLang="en-US" sz="1800" i="1" smtClean="0">
                <a:latin typeface="Arial" pitchFamily="34" charset="0"/>
                <a:cs typeface="Arial" pitchFamily="34" charset="0"/>
              </a:rPr>
              <a:t>Our system is the backbone of an economy representing 11% of national GDP</a:t>
            </a:r>
          </a:p>
        </p:txBody>
      </p:sp>
      <p:sp>
        <p:nvSpPr>
          <p:cNvPr id="38" name="Rectangle 37"/>
          <p:cNvSpPr/>
          <p:nvPr/>
        </p:nvSpPr>
        <p:spPr>
          <a:xfrm>
            <a:off x="811213" y="2020888"/>
            <a:ext cx="7132637" cy="4572000"/>
          </a:xfrm>
          <a:prstGeom prst="rect">
            <a:avLst/>
          </a:prstGeom>
          <a:solidFill>
            <a:schemeClr val="bg1">
              <a:lumMod val="95000"/>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39" name="TextBox 38"/>
          <p:cNvSpPr txBox="1"/>
          <p:nvPr/>
        </p:nvSpPr>
        <p:spPr>
          <a:xfrm>
            <a:off x="1020763" y="2624138"/>
            <a:ext cx="1722437" cy="338137"/>
          </a:xfrm>
          <a:prstGeom prst="rect">
            <a:avLst/>
          </a:prstGeom>
          <a:solidFill>
            <a:srgbClr val="103487"/>
          </a:solidFill>
          <a:ln>
            <a:solidFill>
              <a:schemeClr val="tx1"/>
            </a:solidFill>
          </a:ln>
        </p:spPr>
        <p:txBody>
          <a:bodyPr>
            <a:spAutoFit/>
          </a:bodyPr>
          <a:lstStyle/>
          <a:p>
            <a:pPr algn="ctr" eaLnBrk="1" hangingPunct="1">
              <a:defRPr/>
            </a:pPr>
            <a:r>
              <a:rPr lang="en-US" sz="1600" b="1" kern="0" dirty="0">
                <a:solidFill>
                  <a:schemeClr val="bg1"/>
                </a:solidFill>
                <a:latin typeface="Arial" panose="020B0604020202020204" pitchFamily="34" charset="0"/>
              </a:rPr>
              <a:t>2.62 billion</a:t>
            </a:r>
          </a:p>
        </p:txBody>
      </p:sp>
      <p:sp>
        <p:nvSpPr>
          <p:cNvPr id="41" name="TextBox 40"/>
          <p:cNvSpPr txBox="1"/>
          <p:nvPr/>
        </p:nvSpPr>
        <p:spPr>
          <a:xfrm>
            <a:off x="2913063" y="2655888"/>
            <a:ext cx="4092575" cy="292100"/>
          </a:xfrm>
          <a:prstGeom prst="rect">
            <a:avLst/>
          </a:prstGeom>
          <a:noFill/>
        </p:spPr>
        <p:txBody>
          <a:bodyPr>
            <a:spAutoFit/>
          </a:bodyPr>
          <a:lstStyle/>
          <a:p>
            <a:pPr eaLnBrk="1" hangingPunct="1">
              <a:defRPr/>
            </a:pPr>
            <a:r>
              <a:rPr lang="en-US" sz="1300" b="1" kern="0" dirty="0">
                <a:latin typeface="Arial" panose="020B0604020202020204" pitchFamily="34" charset="0"/>
              </a:rPr>
              <a:t>Total trips we provide to customers each year </a:t>
            </a:r>
          </a:p>
        </p:txBody>
      </p:sp>
      <p:sp>
        <p:nvSpPr>
          <p:cNvPr id="42" name="TextBox 41"/>
          <p:cNvSpPr txBox="1"/>
          <p:nvPr/>
        </p:nvSpPr>
        <p:spPr>
          <a:xfrm>
            <a:off x="1020763" y="5648325"/>
            <a:ext cx="1722437" cy="338138"/>
          </a:xfrm>
          <a:prstGeom prst="rect">
            <a:avLst/>
          </a:prstGeom>
          <a:solidFill>
            <a:srgbClr val="103487"/>
          </a:solidFill>
          <a:ln>
            <a:solidFill>
              <a:schemeClr val="tx1"/>
            </a:solidFill>
          </a:ln>
        </p:spPr>
        <p:txBody>
          <a:bodyPr>
            <a:spAutoFit/>
          </a:bodyPr>
          <a:lstStyle/>
          <a:p>
            <a:pPr algn="ctr" eaLnBrk="1" hangingPunct="1">
              <a:defRPr/>
            </a:pPr>
            <a:r>
              <a:rPr lang="en-US" sz="1600" b="1" kern="0" dirty="0">
                <a:solidFill>
                  <a:schemeClr val="bg1"/>
                </a:solidFill>
                <a:latin typeface="Arial" panose="020B0604020202020204" pitchFamily="34" charset="0"/>
              </a:rPr>
              <a:t>713</a:t>
            </a:r>
          </a:p>
        </p:txBody>
      </p:sp>
      <p:sp>
        <p:nvSpPr>
          <p:cNvPr id="43" name="TextBox 42"/>
          <p:cNvSpPr txBox="1"/>
          <p:nvPr/>
        </p:nvSpPr>
        <p:spPr>
          <a:xfrm>
            <a:off x="2913063" y="5678488"/>
            <a:ext cx="4572000" cy="292100"/>
          </a:xfrm>
          <a:prstGeom prst="rect">
            <a:avLst/>
          </a:prstGeom>
          <a:noFill/>
        </p:spPr>
        <p:txBody>
          <a:bodyPr>
            <a:spAutoFit/>
          </a:bodyPr>
          <a:lstStyle/>
          <a:p>
            <a:pPr eaLnBrk="1" hangingPunct="1">
              <a:defRPr/>
            </a:pPr>
            <a:r>
              <a:rPr lang="en-US" sz="1300" b="1" kern="0" dirty="0">
                <a:latin typeface="Arial" panose="020B0604020202020204" pitchFamily="34" charset="0"/>
              </a:rPr>
              <a:t>Subway (468) and commuter rail (245) stations</a:t>
            </a:r>
          </a:p>
        </p:txBody>
      </p:sp>
      <p:sp>
        <p:nvSpPr>
          <p:cNvPr id="44" name="TextBox 43"/>
          <p:cNvSpPr txBox="1"/>
          <p:nvPr/>
        </p:nvSpPr>
        <p:spPr>
          <a:xfrm>
            <a:off x="1020763" y="3476625"/>
            <a:ext cx="1722437" cy="339725"/>
          </a:xfrm>
          <a:prstGeom prst="rect">
            <a:avLst/>
          </a:prstGeom>
          <a:solidFill>
            <a:srgbClr val="103487"/>
          </a:solidFill>
          <a:ln>
            <a:solidFill>
              <a:schemeClr val="tx1"/>
            </a:solidFill>
          </a:ln>
        </p:spPr>
        <p:txBody>
          <a:bodyPr>
            <a:spAutoFit/>
          </a:bodyPr>
          <a:lstStyle/>
          <a:p>
            <a:pPr algn="ctr" eaLnBrk="1" hangingPunct="1">
              <a:defRPr/>
            </a:pPr>
            <a:r>
              <a:rPr lang="en-US" sz="1600" b="1" kern="0" dirty="0">
                <a:solidFill>
                  <a:schemeClr val="bg1"/>
                </a:solidFill>
                <a:latin typeface="Arial" panose="020B0604020202020204" pitchFamily="34" charset="0"/>
              </a:rPr>
              <a:t>24/7</a:t>
            </a:r>
          </a:p>
        </p:txBody>
      </p:sp>
      <p:sp>
        <p:nvSpPr>
          <p:cNvPr id="45" name="TextBox 44"/>
          <p:cNvSpPr txBox="1"/>
          <p:nvPr/>
        </p:nvSpPr>
        <p:spPr>
          <a:xfrm>
            <a:off x="2913063" y="3508375"/>
            <a:ext cx="3348037" cy="292100"/>
          </a:xfrm>
          <a:prstGeom prst="rect">
            <a:avLst/>
          </a:prstGeom>
          <a:noFill/>
        </p:spPr>
        <p:txBody>
          <a:bodyPr>
            <a:spAutoFit/>
          </a:bodyPr>
          <a:lstStyle/>
          <a:p>
            <a:pPr eaLnBrk="1" hangingPunct="1">
              <a:defRPr/>
            </a:pPr>
            <a:r>
              <a:rPr lang="en-US" sz="1300" b="1" kern="0" dirty="0">
                <a:latin typeface="Arial" panose="020B0604020202020204" pitchFamily="34" charset="0"/>
              </a:rPr>
              <a:t>Hours of system operation</a:t>
            </a:r>
          </a:p>
        </p:txBody>
      </p:sp>
      <p:sp>
        <p:nvSpPr>
          <p:cNvPr id="46" name="TextBox 45"/>
          <p:cNvSpPr txBox="1"/>
          <p:nvPr/>
        </p:nvSpPr>
        <p:spPr>
          <a:xfrm>
            <a:off x="1020763" y="4775200"/>
            <a:ext cx="1722437" cy="344488"/>
          </a:xfrm>
          <a:prstGeom prst="rect">
            <a:avLst/>
          </a:prstGeom>
          <a:solidFill>
            <a:srgbClr val="103487"/>
          </a:solidFill>
          <a:ln>
            <a:solidFill>
              <a:schemeClr val="tx1"/>
            </a:solidFill>
          </a:ln>
        </p:spPr>
        <p:txBody>
          <a:bodyPr>
            <a:spAutoFit/>
          </a:bodyPr>
          <a:lstStyle/>
          <a:p>
            <a:pPr algn="ctr" eaLnBrk="1" hangingPunct="1">
              <a:defRPr/>
            </a:pPr>
            <a:r>
              <a:rPr lang="en-US" sz="1600" b="1" kern="0" dirty="0">
                <a:solidFill>
                  <a:schemeClr val="bg1"/>
                </a:solidFill>
                <a:latin typeface="Arial" panose="020B0604020202020204" pitchFamily="34" charset="0"/>
              </a:rPr>
              <a:t>8.7 million</a:t>
            </a:r>
          </a:p>
        </p:txBody>
      </p:sp>
      <p:sp>
        <p:nvSpPr>
          <p:cNvPr id="47" name="TextBox 46"/>
          <p:cNvSpPr txBox="1"/>
          <p:nvPr/>
        </p:nvSpPr>
        <p:spPr>
          <a:xfrm>
            <a:off x="2913063" y="4808538"/>
            <a:ext cx="3348037" cy="293687"/>
          </a:xfrm>
          <a:prstGeom prst="rect">
            <a:avLst/>
          </a:prstGeom>
          <a:noFill/>
        </p:spPr>
        <p:txBody>
          <a:bodyPr>
            <a:spAutoFit/>
          </a:bodyPr>
          <a:lstStyle/>
          <a:p>
            <a:pPr eaLnBrk="1" hangingPunct="1">
              <a:defRPr/>
            </a:pPr>
            <a:r>
              <a:rPr lang="en-US" sz="1300" b="1" kern="0" dirty="0">
                <a:latin typeface="Arial" panose="020B0604020202020204" pitchFamily="34" charset="0"/>
              </a:rPr>
              <a:t>Average weekday customers</a:t>
            </a:r>
          </a:p>
        </p:txBody>
      </p:sp>
      <p:sp>
        <p:nvSpPr>
          <p:cNvPr id="48" name="TextBox 47"/>
          <p:cNvSpPr txBox="1"/>
          <p:nvPr/>
        </p:nvSpPr>
        <p:spPr>
          <a:xfrm>
            <a:off x="1020763" y="5213350"/>
            <a:ext cx="1722437" cy="339725"/>
          </a:xfrm>
          <a:prstGeom prst="rect">
            <a:avLst/>
          </a:prstGeom>
          <a:solidFill>
            <a:srgbClr val="103487"/>
          </a:solidFill>
          <a:ln>
            <a:solidFill>
              <a:schemeClr val="tx1"/>
            </a:solidFill>
          </a:ln>
        </p:spPr>
        <p:txBody>
          <a:bodyPr>
            <a:spAutoFit/>
          </a:bodyPr>
          <a:lstStyle/>
          <a:p>
            <a:pPr algn="ctr" eaLnBrk="1" hangingPunct="1">
              <a:defRPr/>
            </a:pPr>
            <a:r>
              <a:rPr lang="en-US" sz="1600" b="1" kern="0" dirty="0">
                <a:solidFill>
                  <a:schemeClr val="bg1"/>
                </a:solidFill>
                <a:latin typeface="Arial" panose="020B0604020202020204" pitchFamily="34" charset="0"/>
              </a:rPr>
              <a:t>6,465</a:t>
            </a:r>
          </a:p>
        </p:txBody>
      </p:sp>
      <p:sp>
        <p:nvSpPr>
          <p:cNvPr id="49" name="Rectangle 48"/>
          <p:cNvSpPr/>
          <p:nvPr/>
        </p:nvSpPr>
        <p:spPr>
          <a:xfrm>
            <a:off x="2913063" y="5245100"/>
            <a:ext cx="4572000" cy="292100"/>
          </a:xfrm>
          <a:prstGeom prst="rect">
            <a:avLst/>
          </a:prstGeom>
        </p:spPr>
        <p:txBody>
          <a:bodyPr>
            <a:spAutoFit/>
          </a:bodyPr>
          <a:lstStyle/>
          <a:p>
            <a:pPr eaLnBrk="1" hangingPunct="1">
              <a:defRPr/>
            </a:pPr>
            <a:r>
              <a:rPr lang="en-US" sz="1300" b="1" kern="0" dirty="0">
                <a:latin typeface="Arial" panose="020B0604020202020204" pitchFamily="34" charset="0"/>
              </a:rPr>
              <a:t>Subway cars; the largest subway car fleet in the world</a:t>
            </a:r>
          </a:p>
        </p:txBody>
      </p:sp>
      <p:sp>
        <p:nvSpPr>
          <p:cNvPr id="50" name="TextBox 49"/>
          <p:cNvSpPr txBox="1"/>
          <p:nvPr/>
        </p:nvSpPr>
        <p:spPr>
          <a:xfrm>
            <a:off x="1020763" y="3041650"/>
            <a:ext cx="1722437" cy="338138"/>
          </a:xfrm>
          <a:prstGeom prst="rect">
            <a:avLst/>
          </a:prstGeom>
          <a:solidFill>
            <a:srgbClr val="103487"/>
          </a:solidFill>
          <a:ln>
            <a:solidFill>
              <a:schemeClr val="tx1"/>
            </a:solidFill>
          </a:ln>
        </p:spPr>
        <p:txBody>
          <a:bodyPr>
            <a:spAutoFit/>
          </a:bodyPr>
          <a:lstStyle/>
          <a:p>
            <a:pPr algn="ctr" eaLnBrk="1" hangingPunct="1">
              <a:defRPr/>
            </a:pPr>
            <a:r>
              <a:rPr lang="en-US" sz="1600" b="1" kern="0" dirty="0">
                <a:solidFill>
                  <a:schemeClr val="bg1"/>
                </a:solidFill>
                <a:latin typeface="Arial" panose="020B0604020202020204" pitchFamily="34" charset="0"/>
              </a:rPr>
              <a:t>$44 billion </a:t>
            </a:r>
          </a:p>
        </p:txBody>
      </p:sp>
      <p:sp>
        <p:nvSpPr>
          <p:cNvPr id="51" name="TextBox 50"/>
          <p:cNvSpPr txBox="1"/>
          <p:nvPr/>
        </p:nvSpPr>
        <p:spPr>
          <a:xfrm>
            <a:off x="2913063" y="2979738"/>
            <a:ext cx="5095875" cy="492125"/>
          </a:xfrm>
          <a:prstGeom prst="rect">
            <a:avLst/>
          </a:prstGeom>
          <a:noFill/>
        </p:spPr>
        <p:txBody>
          <a:bodyPr>
            <a:spAutoFit/>
          </a:bodyPr>
          <a:lstStyle/>
          <a:p>
            <a:pPr eaLnBrk="1" hangingPunct="1">
              <a:defRPr/>
            </a:pPr>
            <a:r>
              <a:rPr lang="en-US" sz="1300" b="1" kern="0" dirty="0">
                <a:latin typeface="Arial" panose="020B0604020202020204" pitchFamily="34" charset="0"/>
              </a:rPr>
              <a:t>Economic impact of 2010-2014 Capital Program throughout the state</a:t>
            </a:r>
          </a:p>
        </p:txBody>
      </p:sp>
      <p:sp>
        <p:nvSpPr>
          <p:cNvPr id="52" name="TextBox 51"/>
          <p:cNvSpPr txBox="1"/>
          <p:nvPr/>
        </p:nvSpPr>
        <p:spPr>
          <a:xfrm>
            <a:off x="1022350" y="4343400"/>
            <a:ext cx="1720850" cy="338138"/>
          </a:xfrm>
          <a:prstGeom prst="rect">
            <a:avLst/>
          </a:prstGeom>
          <a:solidFill>
            <a:srgbClr val="103487"/>
          </a:solidFill>
          <a:ln>
            <a:solidFill>
              <a:schemeClr val="tx1"/>
            </a:solidFill>
          </a:ln>
        </p:spPr>
        <p:txBody>
          <a:bodyPr>
            <a:spAutoFit/>
          </a:bodyPr>
          <a:lstStyle/>
          <a:p>
            <a:pPr algn="ctr" eaLnBrk="1" hangingPunct="1">
              <a:defRPr/>
            </a:pPr>
            <a:r>
              <a:rPr lang="en-US" sz="1600" b="1" kern="0" dirty="0">
                <a:solidFill>
                  <a:schemeClr val="bg1"/>
                </a:solidFill>
                <a:latin typeface="Arial" panose="020B0604020202020204" pitchFamily="34" charset="0"/>
              </a:rPr>
              <a:t>18,000</a:t>
            </a:r>
          </a:p>
        </p:txBody>
      </p:sp>
      <p:sp>
        <p:nvSpPr>
          <p:cNvPr id="53" name="Rectangle 52"/>
          <p:cNvSpPr/>
          <p:nvPr/>
        </p:nvSpPr>
        <p:spPr>
          <a:xfrm>
            <a:off x="2913063" y="4375150"/>
            <a:ext cx="4572000" cy="292100"/>
          </a:xfrm>
          <a:prstGeom prst="rect">
            <a:avLst/>
          </a:prstGeom>
        </p:spPr>
        <p:txBody>
          <a:bodyPr>
            <a:spAutoFit/>
          </a:bodyPr>
          <a:lstStyle/>
          <a:p>
            <a:pPr eaLnBrk="1" hangingPunct="1">
              <a:defRPr/>
            </a:pPr>
            <a:r>
              <a:rPr lang="en-US" sz="1300" b="1" kern="0" dirty="0">
                <a:latin typeface="Arial" panose="020B0604020202020204" pitchFamily="34" charset="0"/>
              </a:rPr>
              <a:t>Construction jobs for MTA projects in 2012</a:t>
            </a:r>
          </a:p>
        </p:txBody>
      </p:sp>
      <p:sp>
        <p:nvSpPr>
          <p:cNvPr id="54" name="TextBox 53"/>
          <p:cNvSpPr txBox="1"/>
          <p:nvPr/>
        </p:nvSpPr>
        <p:spPr>
          <a:xfrm>
            <a:off x="1020763" y="2190750"/>
            <a:ext cx="1722437" cy="338138"/>
          </a:xfrm>
          <a:prstGeom prst="rect">
            <a:avLst/>
          </a:prstGeom>
          <a:solidFill>
            <a:srgbClr val="103487"/>
          </a:solidFill>
          <a:ln>
            <a:solidFill>
              <a:schemeClr val="tx1"/>
            </a:solidFill>
          </a:ln>
        </p:spPr>
        <p:txBody>
          <a:bodyPr>
            <a:spAutoFit/>
          </a:bodyPr>
          <a:lstStyle/>
          <a:p>
            <a:pPr algn="ctr" eaLnBrk="1" hangingPunct="1">
              <a:defRPr/>
            </a:pPr>
            <a:r>
              <a:rPr lang="en-US" sz="1600" b="1" kern="0" dirty="0">
                <a:solidFill>
                  <a:schemeClr val="bg1"/>
                </a:solidFill>
                <a:latin typeface="Arial" panose="020B0604020202020204" pitchFamily="34" charset="0"/>
              </a:rPr>
              <a:t>2</a:t>
            </a:r>
          </a:p>
        </p:txBody>
      </p:sp>
      <p:sp>
        <p:nvSpPr>
          <p:cNvPr id="55" name="TextBox 54"/>
          <p:cNvSpPr txBox="1"/>
          <p:nvPr/>
        </p:nvSpPr>
        <p:spPr>
          <a:xfrm>
            <a:off x="2898775" y="2220913"/>
            <a:ext cx="4889500" cy="293687"/>
          </a:xfrm>
          <a:prstGeom prst="rect">
            <a:avLst/>
          </a:prstGeom>
          <a:noFill/>
        </p:spPr>
        <p:txBody>
          <a:bodyPr>
            <a:spAutoFit/>
          </a:bodyPr>
          <a:lstStyle/>
          <a:p>
            <a:pPr eaLnBrk="1" hangingPunct="1">
              <a:defRPr/>
            </a:pPr>
            <a:r>
              <a:rPr lang="en-US" sz="1300" b="1" kern="0" dirty="0">
                <a:latin typeface="Arial" panose="020B0604020202020204" pitchFamily="34" charset="0"/>
              </a:rPr>
              <a:t>New York is the second largest metro economy in the world</a:t>
            </a:r>
          </a:p>
        </p:txBody>
      </p:sp>
      <p:sp>
        <p:nvSpPr>
          <p:cNvPr id="56" name="TextBox 55"/>
          <p:cNvSpPr txBox="1"/>
          <p:nvPr/>
        </p:nvSpPr>
        <p:spPr>
          <a:xfrm>
            <a:off x="1020763" y="3910013"/>
            <a:ext cx="1722437" cy="338137"/>
          </a:xfrm>
          <a:prstGeom prst="rect">
            <a:avLst/>
          </a:prstGeom>
          <a:solidFill>
            <a:srgbClr val="103487"/>
          </a:solidFill>
          <a:ln>
            <a:solidFill>
              <a:schemeClr val="tx1"/>
            </a:solidFill>
          </a:ln>
        </p:spPr>
        <p:txBody>
          <a:bodyPr>
            <a:spAutoFit/>
          </a:bodyPr>
          <a:lstStyle/>
          <a:p>
            <a:pPr algn="ctr" eaLnBrk="1" hangingPunct="1">
              <a:defRPr/>
            </a:pPr>
            <a:r>
              <a:rPr lang="en-US" sz="1600" b="1" kern="0" dirty="0">
                <a:solidFill>
                  <a:schemeClr val="bg1"/>
                </a:solidFill>
                <a:latin typeface="Arial" panose="020B0604020202020204" pitchFamily="34" charset="0"/>
              </a:rPr>
              <a:t>Local/Express</a:t>
            </a:r>
          </a:p>
        </p:txBody>
      </p:sp>
      <p:sp>
        <p:nvSpPr>
          <p:cNvPr id="57" name="Rectangle 56"/>
          <p:cNvSpPr/>
          <p:nvPr/>
        </p:nvSpPr>
        <p:spPr>
          <a:xfrm>
            <a:off x="2911475" y="3940175"/>
            <a:ext cx="4572000" cy="293688"/>
          </a:xfrm>
          <a:prstGeom prst="rect">
            <a:avLst/>
          </a:prstGeom>
        </p:spPr>
        <p:txBody>
          <a:bodyPr>
            <a:spAutoFit/>
          </a:bodyPr>
          <a:lstStyle/>
          <a:p>
            <a:pPr eaLnBrk="1" hangingPunct="1">
              <a:defRPr/>
            </a:pPr>
            <a:r>
              <a:rPr lang="en-US" sz="1300" b="1" kern="0" dirty="0">
                <a:latin typeface="Arial" panose="020B0604020202020204" pitchFamily="34" charset="0"/>
              </a:rPr>
              <a:t>Two types of transit service for one flat fare</a:t>
            </a:r>
          </a:p>
        </p:txBody>
      </p:sp>
      <p:sp>
        <p:nvSpPr>
          <p:cNvPr id="58" name="TextBox 57"/>
          <p:cNvSpPr txBox="1"/>
          <p:nvPr/>
        </p:nvSpPr>
        <p:spPr>
          <a:xfrm>
            <a:off x="1020763" y="6080125"/>
            <a:ext cx="1722437" cy="338138"/>
          </a:xfrm>
          <a:prstGeom prst="rect">
            <a:avLst/>
          </a:prstGeom>
          <a:solidFill>
            <a:srgbClr val="103487"/>
          </a:solidFill>
          <a:ln>
            <a:solidFill>
              <a:schemeClr val="tx1"/>
            </a:solidFill>
          </a:ln>
        </p:spPr>
        <p:txBody>
          <a:bodyPr>
            <a:spAutoFit/>
          </a:bodyPr>
          <a:lstStyle/>
          <a:p>
            <a:pPr algn="ctr" eaLnBrk="1" hangingPunct="1">
              <a:defRPr/>
            </a:pPr>
            <a:r>
              <a:rPr lang="en-US" sz="1600" b="1" kern="0" dirty="0">
                <a:solidFill>
                  <a:schemeClr val="bg1"/>
                </a:solidFill>
                <a:latin typeface="Arial" panose="020B0604020202020204" pitchFamily="34" charset="0"/>
              </a:rPr>
              <a:t>9</a:t>
            </a:r>
          </a:p>
        </p:txBody>
      </p:sp>
      <p:sp>
        <p:nvSpPr>
          <p:cNvPr id="59" name="TextBox 58"/>
          <p:cNvSpPr txBox="1"/>
          <p:nvPr/>
        </p:nvSpPr>
        <p:spPr>
          <a:xfrm>
            <a:off x="2913063" y="6110288"/>
            <a:ext cx="3348037" cy="293687"/>
          </a:xfrm>
          <a:prstGeom prst="rect">
            <a:avLst/>
          </a:prstGeom>
          <a:noFill/>
        </p:spPr>
        <p:txBody>
          <a:bodyPr>
            <a:spAutoFit/>
          </a:bodyPr>
          <a:lstStyle/>
          <a:p>
            <a:pPr eaLnBrk="1" hangingPunct="1">
              <a:defRPr/>
            </a:pPr>
            <a:r>
              <a:rPr lang="en-US" sz="1300" b="1" kern="0" dirty="0">
                <a:latin typeface="Arial" panose="020B0604020202020204" pitchFamily="34" charset="0"/>
              </a:rPr>
              <a:t>Highway bridges and tunnels</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42" name="Object 12" hidden="1"/>
          <p:cNvGraphicFramePr>
            <a:graphicFrameLocks noChangeAspect="1"/>
          </p:cNvGraphicFramePr>
          <p:nvPr/>
        </p:nvGraphicFramePr>
        <p:xfrm>
          <a:off x="1588" y="1588"/>
          <a:ext cx="1587" cy="1587"/>
        </p:xfrm>
        <a:graphic>
          <a:graphicData uri="http://schemas.openxmlformats.org/presentationml/2006/ole">
            <p:oleObj spid="_x0000_s10242" name="think-cell Slide" r:id="rId13" imgW="38100" imgH="38100" progId="TCLayout.ActiveDocument.1">
              <p:embed/>
            </p:oleObj>
          </a:graphicData>
        </a:graphic>
      </p:graphicFrame>
      <p:sp>
        <p:nvSpPr>
          <p:cNvPr id="3" name="Rectangle 2" hidden="1"/>
          <p:cNvSpPr/>
          <p:nvPr>
            <p:custDataLst>
              <p:tags r:id="rId2"/>
            </p:custDataLst>
          </p:nvPr>
        </p:nvSpPr>
        <p:spPr bwMode="auto">
          <a:xfrm>
            <a:off x="0" y="0"/>
            <a:ext cx="158750" cy="158750"/>
          </a:xfrm>
          <a:prstGeom prst="rect">
            <a:avLst/>
          </a:prstGeom>
          <a:gradFill flip="none" rotWithShape="1">
            <a:gsLst>
              <a:gs pos="0">
                <a:schemeClr val="accent1">
                  <a:tint val="100000"/>
                  <a:shade val="100000"/>
                  <a:satMod val="130000"/>
                </a:schemeClr>
              </a:gs>
              <a:gs pos="100000">
                <a:schemeClr val="accent1">
                  <a:tint val="50000"/>
                  <a:shade val="100000"/>
                  <a:satMod val="350000"/>
                </a:schemeClr>
              </a:gs>
            </a:gsLst>
            <a:lin ang="16200000" scaled="0"/>
            <a:tileRect/>
          </a:gradFill>
          <a:effectLst/>
          <a:extLst>
            <a:ext uri="{AF507438-7753-43E0-B8FC-AC1667EBCBE1}">
              <a14:hiddenEffects xmlns:a14="http://schemas.microsoft.com/office/drawing/2010/main" xmlns="">
                <a:effectLst>
                  <a:outerShdw blurRad="40000" dist="23000" dir="5400000" rotWithShape="0">
                    <a:srgbClr val="000000">
                      <a:alpha val="35000"/>
                    </a:srgbClr>
                  </a:outerShdw>
                </a:effectLst>
              </a14:hiddenEffects>
            </a:ext>
          </a:ex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algn="ctr" eaLnBrk="1" hangingPunct="1">
              <a:defRPr/>
            </a:pPr>
            <a:endParaRPr lang="en-US" sz="1600">
              <a:latin typeface="Arial"/>
              <a:cs typeface="Arial"/>
              <a:sym typeface="Arial"/>
            </a:endParaRPr>
          </a:p>
        </p:txBody>
      </p:sp>
      <p:sp>
        <p:nvSpPr>
          <p:cNvPr id="10244" name="Slide Number Placeholder 4"/>
          <p:cNvSpPr>
            <a:spLocks noGrp="1"/>
          </p:cNvSpPr>
          <p:nvPr>
            <p:ph type="sldNum" sz="quarter" idx="12"/>
          </p:nvPr>
        </p:nvSpPr>
        <p:spPr bwMode="auto">
          <a:noFill/>
          <a:ln>
            <a:miter lim="800000"/>
            <a:headEnd/>
            <a:tailEnd/>
          </a:ln>
        </p:spPr>
        <p:txBody>
          <a:bodyPr/>
          <a:lstStyle/>
          <a:p>
            <a:fld id="{2FCAAF1A-05BA-4C5D-BDEA-89424BD3D99D}" type="slidenum">
              <a:rPr lang="en-US" altLang="en-US"/>
              <a:pPr/>
              <a:t>3</a:t>
            </a:fld>
            <a:endParaRPr lang="en-US" altLang="en-US"/>
          </a:p>
        </p:txBody>
      </p:sp>
      <p:sp>
        <p:nvSpPr>
          <p:cNvPr id="10245" name="Title 1"/>
          <p:cNvSpPr>
            <a:spLocks noGrp="1"/>
          </p:cNvSpPr>
          <p:nvPr>
            <p:ph type="body" idx="4294967295"/>
          </p:nvPr>
        </p:nvSpPr>
        <p:spPr>
          <a:xfrm>
            <a:off x="441325" y="296863"/>
            <a:ext cx="8431213" cy="755650"/>
          </a:xfrm>
          <a:noFill/>
        </p:spPr>
        <p:txBody>
          <a:bodyPr anchor="ctr"/>
          <a:lstStyle/>
          <a:p>
            <a:pPr marL="0" indent="0" eaLnBrk="1" hangingPunct="1">
              <a:spcBef>
                <a:spcPct val="0"/>
              </a:spcBef>
              <a:buFontTx/>
              <a:buNone/>
            </a:pPr>
            <a:r>
              <a:rPr lang="en-US" altLang="en-US" b="1" smtClean="0">
                <a:latin typeface="Arial" pitchFamily="34" charset="0"/>
                <a:cs typeface="Arial" pitchFamily="34" charset="0"/>
              </a:rPr>
              <a:t>Evolution of MTA Capital Investment</a:t>
            </a:r>
          </a:p>
        </p:txBody>
      </p:sp>
      <p:pic>
        <p:nvPicPr>
          <p:cNvPr id="10246" name="Picture 87" descr="P:\Presentations\Steve TRB Presentation April 2012\resources\photos\img_4292_Coll_of_Joe Testagrose_NYCsubway.jpg"/>
          <p:cNvPicPr>
            <a:picLocks noChangeAspect="1" noChangeArrowheads="1"/>
          </p:cNvPicPr>
          <p:nvPr/>
        </p:nvPicPr>
        <p:blipFill>
          <a:blip r:embed="rId14"/>
          <a:srcRect l="43024" t="39589" r="19661" b="17300"/>
          <a:stretch>
            <a:fillRect/>
          </a:stretch>
        </p:blipFill>
        <p:spPr bwMode="auto">
          <a:xfrm>
            <a:off x="341313" y="1825625"/>
            <a:ext cx="2055812" cy="1454150"/>
          </a:xfrm>
          <a:prstGeom prst="rect">
            <a:avLst/>
          </a:prstGeom>
          <a:noFill/>
          <a:ln w="9525">
            <a:solidFill>
              <a:srgbClr val="000000"/>
            </a:solidFill>
            <a:miter lim="800000"/>
            <a:headEnd/>
            <a:tailEnd/>
          </a:ln>
        </p:spPr>
      </p:pic>
      <p:pic>
        <p:nvPicPr>
          <p:cNvPr id="10247" name="Picture 214"/>
          <p:cNvPicPr>
            <a:picLocks noChangeAspect="1" noChangeArrowheads="1"/>
          </p:cNvPicPr>
          <p:nvPr/>
        </p:nvPicPr>
        <p:blipFill>
          <a:blip r:embed="rId15"/>
          <a:srcRect/>
          <a:stretch>
            <a:fillRect/>
          </a:stretch>
        </p:blipFill>
        <p:spPr bwMode="auto">
          <a:xfrm>
            <a:off x="4695825" y="1631950"/>
            <a:ext cx="2058988" cy="1425575"/>
          </a:xfrm>
          <a:prstGeom prst="rect">
            <a:avLst/>
          </a:prstGeom>
          <a:noFill/>
          <a:ln w="9525">
            <a:solidFill>
              <a:schemeClr val="tx1"/>
            </a:solidFill>
            <a:miter lim="800000"/>
            <a:headEnd/>
            <a:tailEnd/>
          </a:ln>
          <a:effectLst/>
        </p:spPr>
      </p:pic>
      <p:pic>
        <p:nvPicPr>
          <p:cNvPr id="10248" name="Picture 30"/>
          <p:cNvPicPr>
            <a:picLocks noChangeAspect="1" noChangeArrowheads="1"/>
          </p:cNvPicPr>
          <p:nvPr/>
        </p:nvPicPr>
        <p:blipFill>
          <a:blip r:embed="rId16"/>
          <a:srcRect l="11629" r="5338"/>
          <a:stretch>
            <a:fillRect/>
          </a:stretch>
        </p:blipFill>
        <p:spPr bwMode="auto">
          <a:xfrm>
            <a:off x="6875463" y="1517650"/>
            <a:ext cx="2068512" cy="1401763"/>
          </a:xfrm>
          <a:prstGeom prst="rect">
            <a:avLst/>
          </a:prstGeom>
          <a:noFill/>
          <a:ln w="9525">
            <a:solidFill>
              <a:schemeClr val="tx1"/>
            </a:solidFill>
            <a:miter lim="800000"/>
            <a:headEnd/>
            <a:tailEnd/>
          </a:ln>
          <a:effectLst/>
        </p:spPr>
      </p:pic>
      <p:pic>
        <p:nvPicPr>
          <p:cNvPr id="10249" name="Picture 31" descr="P:\20YRNEED\2015-2034\Photos\ROW\Interlocking ACE.jpg"/>
          <p:cNvPicPr>
            <a:picLocks noChangeAspect="1" noChangeArrowheads="1"/>
          </p:cNvPicPr>
          <p:nvPr/>
        </p:nvPicPr>
        <p:blipFill>
          <a:blip r:embed="rId17"/>
          <a:srcRect l="1877" r="4556"/>
          <a:stretch>
            <a:fillRect/>
          </a:stretch>
        </p:blipFill>
        <p:spPr bwMode="auto">
          <a:xfrm>
            <a:off x="2508250" y="1703388"/>
            <a:ext cx="2068513" cy="1473200"/>
          </a:xfrm>
          <a:prstGeom prst="rect">
            <a:avLst/>
          </a:prstGeom>
          <a:noFill/>
          <a:ln w="9525">
            <a:solidFill>
              <a:srgbClr val="000000"/>
            </a:solidFill>
            <a:miter lim="800000"/>
            <a:headEnd/>
            <a:tailEnd/>
          </a:ln>
        </p:spPr>
      </p:pic>
      <p:sp>
        <p:nvSpPr>
          <p:cNvPr id="10250" name="TextBox 23"/>
          <p:cNvSpPr txBox="1">
            <a:spLocks noChangeArrowheads="1"/>
          </p:cNvSpPr>
          <p:nvPr/>
        </p:nvSpPr>
        <p:spPr bwMode="auto">
          <a:xfrm>
            <a:off x="238125" y="1468438"/>
            <a:ext cx="2152650" cy="338137"/>
          </a:xfrm>
          <a:prstGeom prst="rect">
            <a:avLst/>
          </a:prstGeom>
          <a:noFill/>
          <a:ln w="9525">
            <a:noFill/>
            <a:miter lim="800000"/>
            <a:headEnd/>
            <a:tailEnd/>
          </a:ln>
        </p:spPr>
        <p:txBody>
          <a:bodyPr>
            <a:spAutoFit/>
          </a:bodyPr>
          <a:lstStyle/>
          <a:p>
            <a:pPr eaLnBrk="1" hangingPunct="1"/>
            <a:r>
              <a:rPr lang="en-US" altLang="en-US" sz="1600" b="1">
                <a:latin typeface="Arial" pitchFamily="34" charset="0"/>
              </a:rPr>
              <a:t>Stabilize</a:t>
            </a:r>
          </a:p>
        </p:txBody>
      </p:sp>
      <p:sp>
        <p:nvSpPr>
          <p:cNvPr id="10251" name="TextBox 23"/>
          <p:cNvSpPr txBox="1">
            <a:spLocks noChangeArrowheads="1"/>
          </p:cNvSpPr>
          <p:nvPr/>
        </p:nvSpPr>
        <p:spPr bwMode="auto">
          <a:xfrm>
            <a:off x="2439988" y="1365250"/>
            <a:ext cx="2152650" cy="338138"/>
          </a:xfrm>
          <a:prstGeom prst="rect">
            <a:avLst/>
          </a:prstGeom>
          <a:noFill/>
          <a:ln w="9525">
            <a:noFill/>
            <a:miter lim="800000"/>
            <a:headEnd/>
            <a:tailEnd/>
          </a:ln>
        </p:spPr>
        <p:txBody>
          <a:bodyPr>
            <a:spAutoFit/>
          </a:bodyPr>
          <a:lstStyle/>
          <a:p>
            <a:pPr eaLnBrk="1" hangingPunct="1"/>
            <a:r>
              <a:rPr lang="en-US" altLang="en-US" sz="1600" b="1">
                <a:latin typeface="Arial" pitchFamily="34" charset="0"/>
              </a:rPr>
              <a:t>Reinvest</a:t>
            </a:r>
          </a:p>
        </p:txBody>
      </p:sp>
      <p:sp>
        <p:nvSpPr>
          <p:cNvPr id="10252" name="TextBox 23"/>
          <p:cNvSpPr txBox="1">
            <a:spLocks noChangeArrowheads="1"/>
          </p:cNvSpPr>
          <p:nvPr/>
        </p:nvSpPr>
        <p:spPr bwMode="auto">
          <a:xfrm>
            <a:off x="4602163" y="1231900"/>
            <a:ext cx="2152650" cy="338138"/>
          </a:xfrm>
          <a:prstGeom prst="rect">
            <a:avLst/>
          </a:prstGeom>
          <a:noFill/>
          <a:ln w="9525">
            <a:noFill/>
            <a:miter lim="800000"/>
            <a:headEnd/>
            <a:tailEnd/>
          </a:ln>
        </p:spPr>
        <p:txBody>
          <a:bodyPr>
            <a:spAutoFit/>
          </a:bodyPr>
          <a:lstStyle/>
          <a:p>
            <a:pPr eaLnBrk="1" hangingPunct="1"/>
            <a:r>
              <a:rPr lang="en-US" altLang="en-US" sz="1600" b="1">
                <a:latin typeface="Arial" pitchFamily="34" charset="0"/>
              </a:rPr>
              <a:t>Improve</a:t>
            </a:r>
          </a:p>
        </p:txBody>
      </p:sp>
      <p:sp>
        <p:nvSpPr>
          <p:cNvPr id="10253" name="TextBox 23"/>
          <p:cNvSpPr txBox="1">
            <a:spLocks noChangeArrowheads="1"/>
          </p:cNvSpPr>
          <p:nvPr/>
        </p:nvSpPr>
        <p:spPr bwMode="auto">
          <a:xfrm>
            <a:off x="6791325" y="1127125"/>
            <a:ext cx="2152650" cy="338138"/>
          </a:xfrm>
          <a:prstGeom prst="rect">
            <a:avLst/>
          </a:prstGeom>
          <a:noFill/>
          <a:ln w="9525">
            <a:noFill/>
            <a:miter lim="800000"/>
            <a:headEnd/>
            <a:tailEnd/>
          </a:ln>
        </p:spPr>
        <p:txBody>
          <a:bodyPr>
            <a:spAutoFit/>
          </a:bodyPr>
          <a:lstStyle/>
          <a:p>
            <a:pPr eaLnBrk="1" hangingPunct="1"/>
            <a:r>
              <a:rPr lang="en-US" altLang="en-US" sz="1600" b="1">
                <a:latin typeface="Arial" pitchFamily="34" charset="0"/>
              </a:rPr>
              <a:t>Expand</a:t>
            </a:r>
          </a:p>
        </p:txBody>
      </p:sp>
      <p:sp>
        <p:nvSpPr>
          <p:cNvPr id="10254" name="TextBox 23"/>
          <p:cNvSpPr txBox="1">
            <a:spLocks noChangeArrowheads="1"/>
          </p:cNvSpPr>
          <p:nvPr/>
        </p:nvSpPr>
        <p:spPr bwMode="auto">
          <a:xfrm rot="-5400000">
            <a:off x="-604043" y="4455319"/>
            <a:ext cx="2152650" cy="338137"/>
          </a:xfrm>
          <a:prstGeom prst="rect">
            <a:avLst/>
          </a:prstGeom>
          <a:noFill/>
          <a:ln w="9525">
            <a:noFill/>
            <a:miter lim="800000"/>
            <a:headEnd/>
            <a:tailEnd/>
          </a:ln>
        </p:spPr>
        <p:txBody>
          <a:bodyPr>
            <a:spAutoFit/>
          </a:bodyPr>
          <a:lstStyle/>
          <a:p>
            <a:pPr algn="ctr" eaLnBrk="1" hangingPunct="1"/>
            <a:r>
              <a:rPr lang="en-US" altLang="en-US" sz="1600">
                <a:latin typeface="Arial" pitchFamily="34" charset="0"/>
              </a:rPr>
              <a:t>Investment Split</a:t>
            </a:r>
          </a:p>
        </p:txBody>
      </p:sp>
      <p:graphicFrame>
        <p:nvGraphicFramePr>
          <p:cNvPr id="10255" name="Object 1"/>
          <p:cNvGraphicFramePr>
            <a:graphicFrameLocks/>
          </p:cNvGraphicFramePr>
          <p:nvPr/>
        </p:nvGraphicFramePr>
        <p:xfrm>
          <a:off x="571500" y="3352800"/>
          <a:ext cx="6648450" cy="2514600"/>
        </p:xfrm>
        <a:graphic>
          <a:graphicData uri="http://schemas.openxmlformats.org/presentationml/2006/ole">
            <p:oleObj spid="_x0000_s10255" name="Chart" r:id="rId18" imgW="6648416" imgH="2514600" progId="MSGraph.Chart.8">
              <p:embed followColorScheme="full"/>
            </p:oleObj>
          </a:graphicData>
        </a:graphic>
      </p:graphicFrame>
      <p:sp>
        <p:nvSpPr>
          <p:cNvPr id="48" name="Rectangle 47"/>
          <p:cNvSpPr/>
          <p:nvPr>
            <p:custDataLst>
              <p:tags r:id="rId3"/>
            </p:custDataLst>
          </p:nvPr>
        </p:nvSpPr>
        <p:spPr bwMode="auto">
          <a:xfrm>
            <a:off x="2528888" y="5702300"/>
            <a:ext cx="620712" cy="244475"/>
          </a:xfrm>
          <a:prstGeom prst="rect">
            <a:avLst/>
          </a:prstGeom>
          <a:noFill/>
          <a:ln w="9525" cap="flat" cmpd="sng" algn="ctr">
            <a:noFill/>
            <a:prstDash val="solid"/>
          </a:ln>
          <a:effectLst/>
          <a:extLst>
            <a:ext uri="{909E8E84-426E-40DD-AFC4-6F175D3DCCD1}">
              <a14:hiddenFill xmlns:a14="http://schemas.microsoft.com/office/drawing/2010/main" xmlns="">
                <a:solidFill>
                  <a:schemeClr val="accent1">
                    <a:tint val="100000"/>
                    <a:shade val="100000"/>
                    <a:satMod val="130000"/>
                  </a:schemeClr>
                </a:solidFill>
              </a14:hiddenFill>
            </a:ext>
            <a:ext uri="{91240B29-F687-4F45-9708-019B960494DF}">
              <a14:hiddenLine xmlns:a14="http://schemas.microsoft.com/office/drawing/2010/main" xmlns="" w="9525" cap="flat" cmpd="sng" algn="ctr">
                <a:solidFill>
                  <a:schemeClr val="accent1">
                    <a:shade val="95000"/>
                    <a:satMod val="105000"/>
                  </a:schemeClr>
                </a:solidFill>
                <a:prstDash val="solid"/>
              </a14:hiddenLine>
            </a:ext>
            <a:ext uri="{AF507438-7753-43E0-B8FC-AC1667EBCBE1}">
              <a14:hiddenEffects xmlns:a14="http://schemas.microsoft.com/office/drawing/2010/main" xmlns="">
                <a:effectLst>
                  <a:outerShdw blurRad="40000" dist="23000" dir="5400000" rotWithShape="0">
                    <a:srgbClr val="000000">
                      <a:alpha val="35000"/>
                    </a:srgbClr>
                  </a:outerShdw>
                </a:effectLst>
              </a14:hiddenEffects>
            </a:ext>
          </a:extLst>
        </p:spPr>
        <p:style>
          <a:lnRef idx="1">
            <a:schemeClr val="accent1"/>
          </a:lnRef>
          <a:fillRef idx="3">
            <a:schemeClr val="accent1"/>
          </a:fillRef>
          <a:effectRef idx="2">
            <a:schemeClr val="accent1"/>
          </a:effectRef>
          <a:fontRef idx="minor">
            <a:schemeClr val="lt1"/>
          </a:fontRef>
        </p:style>
        <p:txBody>
          <a:bodyPr lIns="0" tIns="0" rIns="0" bIns="0"/>
          <a:lstStyle/>
          <a:p>
            <a:pPr algn="ctr" eaLnBrk="1" hangingPunct="1">
              <a:defRPr/>
            </a:pPr>
            <a:fld id="{736AD5F3-3B8F-4D7D-AF9E-54890DE44F7B}" type="datetime'''''’''''''9''''2''''''''-’''''''9''''''''''''''''''9'''''''">
              <a:rPr lang="en-US" sz="1600">
                <a:solidFill>
                  <a:schemeClr val="tx1"/>
                </a:solidFill>
                <a:latin typeface="Arial"/>
                <a:cs typeface="Arial"/>
                <a:sym typeface="Arial"/>
              </a:rPr>
              <a:pPr algn="ctr" eaLnBrk="1" hangingPunct="1">
                <a:defRPr/>
              </a:pPr>
              <a:t>’92-’99</a:t>
            </a:fld>
            <a:endParaRPr lang="en-US" sz="1600">
              <a:solidFill>
                <a:schemeClr val="tx1"/>
              </a:solidFill>
              <a:latin typeface="Arial"/>
              <a:cs typeface="Arial"/>
              <a:sym typeface="Arial"/>
            </a:endParaRPr>
          </a:p>
        </p:txBody>
      </p:sp>
      <p:sp>
        <p:nvSpPr>
          <p:cNvPr id="51" name="Rectangle 50"/>
          <p:cNvSpPr/>
          <p:nvPr>
            <p:custDataLst>
              <p:tags r:id="rId4"/>
            </p:custDataLst>
          </p:nvPr>
        </p:nvSpPr>
        <p:spPr bwMode="auto">
          <a:xfrm>
            <a:off x="1100138" y="5702300"/>
            <a:ext cx="620712" cy="244475"/>
          </a:xfrm>
          <a:prstGeom prst="rect">
            <a:avLst/>
          </a:prstGeom>
          <a:noFill/>
          <a:ln w="9525" cap="flat" cmpd="sng" algn="ctr">
            <a:noFill/>
            <a:prstDash val="solid"/>
          </a:ln>
          <a:effectLst/>
          <a:extLst>
            <a:ext uri="{909E8E84-426E-40DD-AFC4-6F175D3DCCD1}">
              <a14:hiddenFill xmlns:a14="http://schemas.microsoft.com/office/drawing/2010/main" xmlns="">
                <a:solidFill>
                  <a:schemeClr val="accent1">
                    <a:tint val="100000"/>
                    <a:shade val="100000"/>
                    <a:satMod val="130000"/>
                  </a:schemeClr>
                </a:solidFill>
              </a14:hiddenFill>
            </a:ext>
            <a:ext uri="{91240B29-F687-4F45-9708-019B960494DF}">
              <a14:hiddenLine xmlns:a14="http://schemas.microsoft.com/office/drawing/2010/main" xmlns="" w="9525" cap="flat" cmpd="sng" algn="ctr">
                <a:solidFill>
                  <a:schemeClr val="accent1">
                    <a:shade val="95000"/>
                    <a:satMod val="105000"/>
                  </a:schemeClr>
                </a:solidFill>
                <a:prstDash val="solid"/>
              </a14:hiddenLine>
            </a:ext>
            <a:ext uri="{AF507438-7753-43E0-B8FC-AC1667EBCBE1}">
              <a14:hiddenEffects xmlns:a14="http://schemas.microsoft.com/office/drawing/2010/main" xmlns="">
                <a:effectLst>
                  <a:outerShdw blurRad="40000" dist="23000" dir="5400000" rotWithShape="0">
                    <a:srgbClr val="000000">
                      <a:alpha val="35000"/>
                    </a:srgbClr>
                  </a:outerShdw>
                </a:effectLst>
              </a14:hiddenEffects>
            </a:ext>
          </a:extLst>
        </p:spPr>
        <p:style>
          <a:lnRef idx="1">
            <a:schemeClr val="accent1"/>
          </a:lnRef>
          <a:fillRef idx="3">
            <a:schemeClr val="accent1"/>
          </a:fillRef>
          <a:effectRef idx="2">
            <a:schemeClr val="accent1"/>
          </a:effectRef>
          <a:fontRef idx="minor">
            <a:schemeClr val="lt1"/>
          </a:fontRef>
        </p:style>
        <p:txBody>
          <a:bodyPr lIns="0" tIns="0" rIns="0" bIns="0"/>
          <a:lstStyle/>
          <a:p>
            <a:pPr algn="ctr" eaLnBrk="1" hangingPunct="1">
              <a:defRPr/>
            </a:pPr>
            <a:fld id="{CD1AA283-E48A-4652-AA0E-44B237D75873}" type="datetime'''’''''''82''''''-''’''9''''''''''''1'''''''''''''''">
              <a:rPr lang="en-US" sz="1600">
                <a:solidFill>
                  <a:schemeClr val="tx1"/>
                </a:solidFill>
                <a:latin typeface="Arial"/>
                <a:cs typeface="Arial"/>
                <a:sym typeface="Arial"/>
              </a:rPr>
              <a:pPr algn="ctr" eaLnBrk="1" hangingPunct="1">
                <a:defRPr/>
              </a:pPr>
              <a:t>’82-’91</a:t>
            </a:fld>
            <a:endParaRPr lang="en-US" sz="1600" dirty="0">
              <a:solidFill>
                <a:schemeClr val="tx1"/>
              </a:solidFill>
              <a:latin typeface="Arial"/>
              <a:cs typeface="Arial"/>
              <a:sym typeface="Arial"/>
            </a:endParaRPr>
          </a:p>
        </p:txBody>
      </p:sp>
      <p:sp>
        <p:nvSpPr>
          <p:cNvPr id="57" name="Rectangle 56"/>
          <p:cNvSpPr/>
          <p:nvPr>
            <p:custDataLst>
              <p:tags r:id="rId5"/>
            </p:custDataLst>
          </p:nvPr>
        </p:nvSpPr>
        <p:spPr bwMode="auto">
          <a:xfrm>
            <a:off x="5386388" y="5702300"/>
            <a:ext cx="620712" cy="244475"/>
          </a:xfrm>
          <a:prstGeom prst="rect">
            <a:avLst/>
          </a:prstGeom>
          <a:noFill/>
          <a:ln w="9525" cap="flat" cmpd="sng" algn="ctr">
            <a:noFill/>
            <a:prstDash val="solid"/>
          </a:ln>
          <a:effectLst/>
          <a:extLst>
            <a:ext uri="{909E8E84-426E-40DD-AFC4-6F175D3DCCD1}">
              <a14:hiddenFill xmlns:a14="http://schemas.microsoft.com/office/drawing/2010/main" xmlns="">
                <a:solidFill>
                  <a:schemeClr val="accent1">
                    <a:tint val="100000"/>
                    <a:shade val="100000"/>
                    <a:satMod val="130000"/>
                  </a:schemeClr>
                </a:solidFill>
              </a14:hiddenFill>
            </a:ext>
            <a:ext uri="{91240B29-F687-4F45-9708-019B960494DF}">
              <a14:hiddenLine xmlns:a14="http://schemas.microsoft.com/office/drawing/2010/main" xmlns="" w="9525" cap="flat" cmpd="sng" algn="ctr">
                <a:solidFill>
                  <a:schemeClr val="accent1">
                    <a:shade val="95000"/>
                    <a:satMod val="105000"/>
                  </a:schemeClr>
                </a:solidFill>
                <a:prstDash val="solid"/>
              </a14:hiddenLine>
            </a:ext>
            <a:ext uri="{AF507438-7753-43E0-B8FC-AC1667EBCBE1}">
              <a14:hiddenEffects xmlns:a14="http://schemas.microsoft.com/office/drawing/2010/main" xmlns="">
                <a:effectLst>
                  <a:outerShdw blurRad="40000" dist="23000" dir="5400000" rotWithShape="0">
                    <a:srgbClr val="000000">
                      <a:alpha val="35000"/>
                    </a:srgbClr>
                  </a:outerShdw>
                </a:effectLst>
              </a14:hiddenEffects>
            </a:ext>
          </a:extLst>
        </p:spPr>
        <p:style>
          <a:lnRef idx="1">
            <a:schemeClr val="accent1"/>
          </a:lnRef>
          <a:fillRef idx="3">
            <a:schemeClr val="accent1"/>
          </a:fillRef>
          <a:effectRef idx="2">
            <a:schemeClr val="accent1"/>
          </a:effectRef>
          <a:fontRef idx="minor">
            <a:schemeClr val="lt1"/>
          </a:fontRef>
        </p:style>
        <p:txBody>
          <a:bodyPr lIns="0" tIns="0" rIns="0" bIns="0"/>
          <a:lstStyle/>
          <a:p>
            <a:pPr algn="ctr" eaLnBrk="1" hangingPunct="1">
              <a:defRPr/>
            </a:pPr>
            <a:fld id="{A8FD581A-A53E-4AD6-95BB-529CEC0D4FBD}" type="datetime'''''''''''’''''''05''''''''''''-''''''''’''0''''''9'''">
              <a:rPr lang="en-US" sz="1600">
                <a:solidFill>
                  <a:schemeClr val="tx1"/>
                </a:solidFill>
                <a:latin typeface="Arial"/>
                <a:cs typeface="Arial"/>
                <a:sym typeface="Arial"/>
              </a:rPr>
              <a:pPr algn="ctr" eaLnBrk="1" hangingPunct="1">
                <a:defRPr/>
              </a:pPr>
              <a:t>’05-’09</a:t>
            </a:fld>
            <a:endParaRPr lang="en-US" sz="1600">
              <a:solidFill>
                <a:schemeClr val="tx1"/>
              </a:solidFill>
              <a:latin typeface="Arial"/>
              <a:cs typeface="Arial"/>
              <a:sym typeface="Arial"/>
            </a:endParaRPr>
          </a:p>
        </p:txBody>
      </p:sp>
      <p:sp>
        <p:nvSpPr>
          <p:cNvPr id="59" name="Rectangle 58"/>
          <p:cNvSpPr/>
          <p:nvPr>
            <p:custDataLst>
              <p:tags r:id="rId6"/>
            </p:custDataLst>
          </p:nvPr>
        </p:nvSpPr>
        <p:spPr bwMode="auto">
          <a:xfrm>
            <a:off x="3957638" y="5702300"/>
            <a:ext cx="620712" cy="244475"/>
          </a:xfrm>
          <a:prstGeom prst="rect">
            <a:avLst/>
          </a:prstGeom>
          <a:noFill/>
          <a:ln w="9525" cap="flat" cmpd="sng" algn="ctr">
            <a:noFill/>
            <a:prstDash val="solid"/>
          </a:ln>
          <a:effectLst/>
          <a:extLst>
            <a:ext uri="{909E8E84-426E-40DD-AFC4-6F175D3DCCD1}">
              <a14:hiddenFill xmlns:a14="http://schemas.microsoft.com/office/drawing/2010/main" xmlns="">
                <a:solidFill>
                  <a:schemeClr val="accent1">
                    <a:tint val="100000"/>
                    <a:shade val="100000"/>
                    <a:satMod val="130000"/>
                  </a:schemeClr>
                </a:solidFill>
              </a14:hiddenFill>
            </a:ext>
            <a:ext uri="{91240B29-F687-4F45-9708-019B960494DF}">
              <a14:hiddenLine xmlns:a14="http://schemas.microsoft.com/office/drawing/2010/main" xmlns="" w="9525" cap="flat" cmpd="sng" algn="ctr">
                <a:solidFill>
                  <a:schemeClr val="accent1">
                    <a:shade val="95000"/>
                    <a:satMod val="105000"/>
                  </a:schemeClr>
                </a:solidFill>
                <a:prstDash val="solid"/>
              </a14:hiddenLine>
            </a:ext>
            <a:ext uri="{AF507438-7753-43E0-B8FC-AC1667EBCBE1}">
              <a14:hiddenEffects xmlns:a14="http://schemas.microsoft.com/office/drawing/2010/main" xmlns="">
                <a:effectLst>
                  <a:outerShdw blurRad="40000" dist="23000" dir="5400000" rotWithShape="0">
                    <a:srgbClr val="000000">
                      <a:alpha val="35000"/>
                    </a:srgbClr>
                  </a:outerShdw>
                </a:effectLst>
              </a14:hiddenEffects>
            </a:ext>
          </a:extLst>
        </p:spPr>
        <p:style>
          <a:lnRef idx="1">
            <a:schemeClr val="accent1"/>
          </a:lnRef>
          <a:fillRef idx="3">
            <a:schemeClr val="accent1"/>
          </a:fillRef>
          <a:effectRef idx="2">
            <a:schemeClr val="accent1"/>
          </a:effectRef>
          <a:fontRef idx="minor">
            <a:schemeClr val="lt1"/>
          </a:fontRef>
        </p:style>
        <p:txBody>
          <a:bodyPr lIns="0" tIns="0" rIns="0" bIns="0"/>
          <a:lstStyle/>
          <a:p>
            <a:pPr algn="ctr" eaLnBrk="1" hangingPunct="1">
              <a:defRPr/>
            </a:pPr>
            <a:fld id="{204A93D9-6A32-4B22-98B5-C36049727B11}" type="datetime'’''''''0''''''0-''''''''''''''''''’''''0''''''''''''''4'''''">
              <a:rPr lang="en-US" sz="1600">
                <a:solidFill>
                  <a:schemeClr val="tx1"/>
                </a:solidFill>
                <a:latin typeface="Arial"/>
                <a:cs typeface="Arial"/>
                <a:sym typeface="Arial"/>
              </a:rPr>
              <a:pPr algn="ctr" eaLnBrk="1" hangingPunct="1">
                <a:defRPr/>
              </a:pPr>
              <a:t>’00-’04</a:t>
            </a:fld>
            <a:endParaRPr lang="en-US" sz="1600">
              <a:solidFill>
                <a:schemeClr val="tx1"/>
              </a:solidFill>
              <a:latin typeface="Arial"/>
              <a:cs typeface="Arial"/>
              <a:sym typeface="Arial"/>
            </a:endParaRPr>
          </a:p>
        </p:txBody>
      </p:sp>
      <p:sp>
        <p:nvSpPr>
          <p:cNvPr id="60" name="Rectangle 59"/>
          <p:cNvSpPr/>
          <p:nvPr>
            <p:custDataLst>
              <p:tags r:id="rId7"/>
            </p:custDataLst>
          </p:nvPr>
        </p:nvSpPr>
        <p:spPr bwMode="auto">
          <a:xfrm>
            <a:off x="7270750" y="4151313"/>
            <a:ext cx="639763" cy="212725"/>
          </a:xfrm>
          <a:prstGeom prst="rect">
            <a:avLst/>
          </a:prstGeom>
          <a:noFill/>
          <a:ln w="9525" cap="flat" cmpd="sng" algn="ctr">
            <a:noFill/>
            <a:prstDash val="solid"/>
          </a:ln>
          <a:effectLst/>
          <a:extLst>
            <a:ext uri="{909E8E84-426E-40DD-AFC4-6F175D3DCCD1}">
              <a14:hiddenFill xmlns:a14="http://schemas.microsoft.com/office/drawing/2010/main" xmlns="">
                <a:solidFill>
                  <a:schemeClr val="accent1">
                    <a:tint val="100000"/>
                    <a:shade val="100000"/>
                    <a:satMod val="130000"/>
                  </a:schemeClr>
                </a:solidFill>
              </a14:hiddenFill>
            </a:ext>
            <a:ext uri="{91240B29-F687-4F45-9708-019B960494DF}">
              <a14:hiddenLine xmlns:a14="http://schemas.microsoft.com/office/drawing/2010/main" xmlns="" w="9525" cap="flat" cmpd="sng" algn="ctr">
                <a:solidFill>
                  <a:schemeClr val="accent1">
                    <a:shade val="95000"/>
                    <a:satMod val="105000"/>
                  </a:schemeClr>
                </a:solidFill>
                <a:prstDash val="solid"/>
              </a14:hiddenLine>
            </a:ext>
            <a:ext uri="{AF507438-7753-43E0-B8FC-AC1667EBCBE1}">
              <a14:hiddenEffects xmlns:a14="http://schemas.microsoft.com/office/drawing/2010/main" xmlns="">
                <a:effectLst>
                  <a:outerShdw blurRad="40000" dist="23000" dir="5400000" rotWithShape="0">
                    <a:srgbClr val="000000">
                      <a:alpha val="35000"/>
                    </a:srgbClr>
                  </a:outerShdw>
                </a:effectLst>
              </a14:hiddenEffects>
            </a:ext>
          </a:ex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eaLnBrk="1" hangingPunct="1">
              <a:defRPr/>
            </a:pPr>
            <a:r>
              <a:rPr lang="en-US" sz="1400" dirty="0">
                <a:solidFill>
                  <a:schemeClr val="tx1"/>
                </a:solidFill>
                <a:latin typeface="Arial"/>
                <a:cs typeface="Arial"/>
                <a:sym typeface="Arial"/>
              </a:rPr>
              <a:t>Improve</a:t>
            </a:r>
          </a:p>
        </p:txBody>
      </p:sp>
      <p:sp>
        <p:nvSpPr>
          <p:cNvPr id="62" name="Rectangle 61"/>
          <p:cNvSpPr/>
          <p:nvPr>
            <p:custDataLst>
              <p:tags r:id="rId8"/>
            </p:custDataLst>
          </p:nvPr>
        </p:nvSpPr>
        <p:spPr bwMode="auto">
          <a:xfrm>
            <a:off x="7270750" y="4837113"/>
            <a:ext cx="1509713" cy="212725"/>
          </a:xfrm>
          <a:prstGeom prst="rect">
            <a:avLst/>
          </a:prstGeom>
          <a:noFill/>
          <a:ln w="9525" cap="flat" cmpd="sng" algn="ctr">
            <a:noFill/>
            <a:prstDash val="solid"/>
          </a:ln>
          <a:effectLst/>
          <a:extLst>
            <a:ext uri="{909E8E84-426E-40DD-AFC4-6F175D3DCCD1}">
              <a14:hiddenFill xmlns:a14="http://schemas.microsoft.com/office/drawing/2010/main" xmlns="">
                <a:solidFill>
                  <a:schemeClr val="accent1">
                    <a:tint val="100000"/>
                    <a:shade val="100000"/>
                    <a:satMod val="130000"/>
                  </a:schemeClr>
                </a:solidFill>
              </a14:hiddenFill>
            </a:ext>
            <a:ext uri="{91240B29-F687-4F45-9708-019B960494DF}">
              <a14:hiddenLine xmlns:a14="http://schemas.microsoft.com/office/drawing/2010/main" xmlns="" w="9525" cap="flat" cmpd="sng" algn="ctr">
                <a:solidFill>
                  <a:schemeClr val="accent1">
                    <a:shade val="95000"/>
                    <a:satMod val="105000"/>
                  </a:schemeClr>
                </a:solidFill>
                <a:prstDash val="solid"/>
              </a14:hiddenLine>
            </a:ext>
            <a:ext uri="{AF507438-7753-43E0-B8FC-AC1667EBCBE1}">
              <a14:hiddenEffects xmlns:a14="http://schemas.microsoft.com/office/drawing/2010/main" xmlns="">
                <a:effectLst>
                  <a:outerShdw blurRad="40000" dist="23000" dir="5400000" rotWithShape="0">
                    <a:srgbClr val="000000">
                      <a:alpha val="35000"/>
                    </a:srgbClr>
                  </a:outerShdw>
                </a:effectLst>
              </a14:hiddenEffects>
            </a:ext>
          </a:ex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eaLnBrk="1" hangingPunct="1">
              <a:defRPr/>
            </a:pPr>
            <a:r>
              <a:rPr lang="en-US" sz="1400" dirty="0">
                <a:solidFill>
                  <a:schemeClr val="tx1"/>
                </a:solidFill>
                <a:latin typeface="Arial"/>
                <a:cs typeface="Arial"/>
                <a:sym typeface="Arial"/>
              </a:rPr>
              <a:t>Stabilize / Reinvest</a:t>
            </a:r>
          </a:p>
        </p:txBody>
      </p:sp>
      <p:sp>
        <p:nvSpPr>
          <p:cNvPr id="63" name="Rectangle 62"/>
          <p:cNvSpPr/>
          <p:nvPr>
            <p:custDataLst>
              <p:tags r:id="rId9"/>
            </p:custDataLst>
          </p:nvPr>
        </p:nvSpPr>
        <p:spPr bwMode="auto">
          <a:xfrm>
            <a:off x="7270750" y="3813175"/>
            <a:ext cx="601663" cy="212725"/>
          </a:xfrm>
          <a:prstGeom prst="rect">
            <a:avLst/>
          </a:prstGeom>
          <a:noFill/>
          <a:ln w="9525" cap="flat" cmpd="sng" algn="ctr">
            <a:noFill/>
            <a:prstDash val="solid"/>
          </a:ln>
          <a:effectLst/>
          <a:extLst>
            <a:ext uri="{909E8E84-426E-40DD-AFC4-6F175D3DCCD1}">
              <a14:hiddenFill xmlns:a14="http://schemas.microsoft.com/office/drawing/2010/main" xmlns="">
                <a:solidFill>
                  <a:schemeClr val="accent1">
                    <a:tint val="100000"/>
                    <a:shade val="100000"/>
                    <a:satMod val="130000"/>
                  </a:schemeClr>
                </a:solidFill>
              </a14:hiddenFill>
            </a:ext>
            <a:ext uri="{91240B29-F687-4F45-9708-019B960494DF}">
              <a14:hiddenLine xmlns:a14="http://schemas.microsoft.com/office/drawing/2010/main" xmlns="" w="9525" cap="flat" cmpd="sng" algn="ctr">
                <a:solidFill>
                  <a:schemeClr val="accent1">
                    <a:shade val="95000"/>
                    <a:satMod val="105000"/>
                  </a:schemeClr>
                </a:solidFill>
                <a:prstDash val="solid"/>
              </a14:hiddenLine>
            </a:ext>
            <a:ext uri="{AF507438-7753-43E0-B8FC-AC1667EBCBE1}">
              <a14:hiddenEffects xmlns:a14="http://schemas.microsoft.com/office/drawing/2010/main" xmlns="">
                <a:effectLst>
                  <a:outerShdw blurRad="40000" dist="23000" dir="5400000" rotWithShape="0">
                    <a:srgbClr val="000000">
                      <a:alpha val="35000"/>
                    </a:srgbClr>
                  </a:outerShdw>
                </a:effectLst>
              </a14:hiddenEffects>
            </a:ext>
          </a:ex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eaLnBrk="1" hangingPunct="1">
              <a:defRPr/>
            </a:pPr>
            <a:r>
              <a:rPr lang="en-US" sz="1400" dirty="0">
                <a:solidFill>
                  <a:schemeClr val="tx1"/>
                </a:solidFill>
                <a:latin typeface="Arial"/>
                <a:cs typeface="Arial"/>
                <a:sym typeface="Arial"/>
              </a:rPr>
              <a:t>Expand</a:t>
            </a:r>
          </a:p>
        </p:txBody>
      </p:sp>
      <p:sp>
        <p:nvSpPr>
          <p:cNvPr id="64" name="Rectangle 63"/>
          <p:cNvSpPr/>
          <p:nvPr>
            <p:custDataLst>
              <p:tags r:id="rId10"/>
            </p:custDataLst>
          </p:nvPr>
        </p:nvSpPr>
        <p:spPr bwMode="auto">
          <a:xfrm>
            <a:off x="6815138" y="5702300"/>
            <a:ext cx="620712" cy="244475"/>
          </a:xfrm>
          <a:prstGeom prst="rect">
            <a:avLst/>
          </a:prstGeom>
          <a:noFill/>
          <a:ln w="9525" cap="flat" cmpd="sng" algn="ctr">
            <a:noFill/>
            <a:prstDash val="solid"/>
          </a:ln>
          <a:effectLst/>
          <a:extLst>
            <a:ext uri="{909E8E84-426E-40DD-AFC4-6F175D3DCCD1}">
              <a14:hiddenFill xmlns:a14="http://schemas.microsoft.com/office/drawing/2010/main" xmlns="">
                <a:solidFill>
                  <a:schemeClr val="accent1">
                    <a:tint val="100000"/>
                    <a:shade val="100000"/>
                    <a:satMod val="130000"/>
                  </a:schemeClr>
                </a:solidFill>
              </a14:hiddenFill>
            </a:ext>
            <a:ext uri="{91240B29-F687-4F45-9708-019B960494DF}">
              <a14:hiddenLine xmlns:a14="http://schemas.microsoft.com/office/drawing/2010/main" xmlns="" w="9525" cap="flat" cmpd="sng" algn="ctr">
                <a:solidFill>
                  <a:schemeClr val="accent1">
                    <a:shade val="95000"/>
                    <a:satMod val="105000"/>
                  </a:schemeClr>
                </a:solidFill>
                <a:prstDash val="solid"/>
              </a14:hiddenLine>
            </a:ext>
            <a:ext uri="{AF507438-7753-43E0-B8FC-AC1667EBCBE1}">
              <a14:hiddenEffects xmlns:a14="http://schemas.microsoft.com/office/drawing/2010/main" xmlns="">
                <a:effectLst>
                  <a:outerShdw blurRad="40000" dist="23000" dir="5400000" rotWithShape="0">
                    <a:srgbClr val="000000">
                      <a:alpha val="35000"/>
                    </a:srgbClr>
                  </a:outerShdw>
                </a:effectLst>
              </a14:hiddenEffects>
            </a:ext>
          </a:extLst>
        </p:spPr>
        <p:style>
          <a:lnRef idx="1">
            <a:schemeClr val="accent1"/>
          </a:lnRef>
          <a:fillRef idx="3">
            <a:schemeClr val="accent1"/>
          </a:fillRef>
          <a:effectRef idx="2">
            <a:schemeClr val="accent1"/>
          </a:effectRef>
          <a:fontRef idx="minor">
            <a:schemeClr val="lt1"/>
          </a:fontRef>
        </p:style>
        <p:txBody>
          <a:bodyPr lIns="0" tIns="0" rIns="0" bIns="0"/>
          <a:lstStyle/>
          <a:p>
            <a:pPr algn="ctr" eaLnBrk="1" hangingPunct="1">
              <a:defRPr/>
            </a:pPr>
            <a:fld id="{80732CC9-AD8B-42BD-BF8B-7A004BB2BA50}" type="datetime'''''''’1''0''''''''''''''''''''''-''''’''1''''''4'''''">
              <a:rPr lang="en-US" sz="1600">
                <a:solidFill>
                  <a:schemeClr val="tx1"/>
                </a:solidFill>
                <a:latin typeface="Arial"/>
                <a:cs typeface="Arial"/>
                <a:sym typeface="Arial"/>
              </a:rPr>
              <a:pPr algn="ctr" eaLnBrk="1" hangingPunct="1">
                <a:defRPr/>
              </a:pPr>
              <a:t>’10-’14</a:t>
            </a:fld>
            <a:endParaRPr lang="en-US" sz="1600">
              <a:solidFill>
                <a:schemeClr val="tx1"/>
              </a:solidFill>
              <a:latin typeface="Arial"/>
              <a:cs typeface="Arial"/>
              <a:sym typeface="Aria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290" name="Object 12" hidden="1"/>
          <p:cNvGraphicFramePr>
            <a:graphicFrameLocks noChangeAspect="1"/>
          </p:cNvGraphicFramePr>
          <p:nvPr/>
        </p:nvGraphicFramePr>
        <p:xfrm>
          <a:off x="1588" y="1588"/>
          <a:ext cx="1587" cy="1587"/>
        </p:xfrm>
        <a:graphic>
          <a:graphicData uri="http://schemas.openxmlformats.org/presentationml/2006/ole">
            <p:oleObj spid="_x0000_s12290" name="think-cell Slide" r:id="rId5" imgW="38100" imgH="38100" progId="TCLayout.ActiveDocument.1">
              <p:embed/>
            </p:oleObj>
          </a:graphicData>
        </a:graphic>
      </p:graphicFrame>
      <p:sp>
        <p:nvSpPr>
          <p:cNvPr id="3" name="Rectangle 2" hidden="1"/>
          <p:cNvSpPr/>
          <p:nvPr>
            <p:custDataLst>
              <p:tags r:id="rId2"/>
            </p:custDataLst>
          </p:nvPr>
        </p:nvSpPr>
        <p:spPr bwMode="auto">
          <a:xfrm>
            <a:off x="0" y="0"/>
            <a:ext cx="158750" cy="158750"/>
          </a:xfrm>
          <a:prstGeom prst="rect">
            <a:avLst/>
          </a:prstGeom>
          <a:gradFill flip="none" rotWithShape="1">
            <a:gsLst>
              <a:gs pos="0">
                <a:schemeClr val="accent1">
                  <a:tint val="100000"/>
                  <a:shade val="100000"/>
                  <a:satMod val="130000"/>
                </a:schemeClr>
              </a:gs>
              <a:gs pos="100000">
                <a:schemeClr val="accent1">
                  <a:tint val="50000"/>
                  <a:shade val="100000"/>
                  <a:satMod val="350000"/>
                </a:schemeClr>
              </a:gs>
            </a:gsLst>
            <a:lin ang="16200000" scaled="0"/>
            <a:tileRect/>
          </a:gradFill>
          <a:effectLst/>
          <a:extLst>
            <a:ext uri="{AF507438-7753-43E0-B8FC-AC1667EBCBE1}">
              <a14:hiddenEffects xmlns:a14="http://schemas.microsoft.com/office/drawing/2010/main" xmlns="">
                <a:effectLst>
                  <a:outerShdw blurRad="40000" dist="23000" dir="5400000" rotWithShape="0">
                    <a:srgbClr val="000000">
                      <a:alpha val="35000"/>
                    </a:srgbClr>
                  </a:outerShdw>
                </a:effectLst>
              </a14:hiddenEffects>
            </a:ext>
          </a:ex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algn="ctr" eaLnBrk="1" hangingPunct="1">
              <a:defRPr/>
            </a:pPr>
            <a:endParaRPr lang="en-US" sz="1600">
              <a:latin typeface="Arial"/>
              <a:cs typeface="Arial"/>
              <a:sym typeface="Arial"/>
            </a:endParaRPr>
          </a:p>
        </p:txBody>
      </p:sp>
      <p:sp>
        <p:nvSpPr>
          <p:cNvPr id="12292" name="Slide Number Placeholder 4"/>
          <p:cNvSpPr>
            <a:spLocks noGrp="1"/>
          </p:cNvSpPr>
          <p:nvPr>
            <p:ph type="sldNum" sz="quarter" idx="12"/>
          </p:nvPr>
        </p:nvSpPr>
        <p:spPr bwMode="auto">
          <a:noFill/>
          <a:ln>
            <a:miter lim="800000"/>
            <a:headEnd/>
            <a:tailEnd/>
          </a:ln>
        </p:spPr>
        <p:txBody>
          <a:bodyPr/>
          <a:lstStyle/>
          <a:p>
            <a:fld id="{D3216404-D1A6-4092-BDA0-E2B8A39F6E42}" type="slidenum">
              <a:rPr lang="en-US" altLang="en-US"/>
              <a:pPr/>
              <a:t>4</a:t>
            </a:fld>
            <a:endParaRPr lang="en-US" altLang="en-US"/>
          </a:p>
        </p:txBody>
      </p:sp>
      <p:sp>
        <p:nvSpPr>
          <p:cNvPr id="12293" name="Title 1"/>
          <p:cNvSpPr>
            <a:spLocks noGrp="1"/>
          </p:cNvSpPr>
          <p:nvPr>
            <p:ph type="body" idx="4294967295"/>
          </p:nvPr>
        </p:nvSpPr>
        <p:spPr>
          <a:xfrm>
            <a:off x="441325" y="296863"/>
            <a:ext cx="8453438" cy="755650"/>
          </a:xfrm>
          <a:noFill/>
        </p:spPr>
        <p:txBody>
          <a:bodyPr anchor="ctr"/>
          <a:lstStyle/>
          <a:p>
            <a:pPr marL="0" indent="0" eaLnBrk="1" hangingPunct="1">
              <a:spcBef>
                <a:spcPct val="0"/>
              </a:spcBef>
              <a:buFontTx/>
              <a:buNone/>
            </a:pPr>
            <a:r>
              <a:rPr lang="en-US" altLang="en-US" b="1" smtClean="0">
                <a:latin typeface="Arial" pitchFamily="34" charset="0"/>
                <a:cs typeface="Arial" pitchFamily="34" charset="0"/>
              </a:rPr>
              <a:t>Why We Make Capital Investments: Benefits</a:t>
            </a:r>
          </a:p>
        </p:txBody>
      </p:sp>
      <p:sp>
        <p:nvSpPr>
          <p:cNvPr id="12294" name="TextBox 1"/>
          <p:cNvSpPr>
            <a:spLocks noGrp="1" noChangeArrowheads="1"/>
          </p:cNvSpPr>
          <p:nvPr>
            <p:ph type="body" idx="4294967295"/>
          </p:nvPr>
        </p:nvSpPr>
        <p:spPr>
          <a:xfrm>
            <a:off x="441325" y="882650"/>
            <a:ext cx="8245475" cy="369888"/>
          </a:xfrm>
          <a:noFill/>
        </p:spPr>
        <p:txBody>
          <a:bodyPr>
            <a:spAutoFit/>
          </a:bodyPr>
          <a:lstStyle/>
          <a:p>
            <a:pPr marL="0" indent="0" eaLnBrk="1" hangingPunct="1">
              <a:spcBef>
                <a:spcPct val="0"/>
              </a:spcBef>
              <a:buFontTx/>
              <a:buNone/>
            </a:pPr>
            <a:r>
              <a:rPr lang="en-US" altLang="en-US" sz="1800" i="1" smtClean="0">
                <a:latin typeface="Arial" pitchFamily="34" charset="0"/>
                <a:cs typeface="Arial" pitchFamily="34" charset="0"/>
              </a:rPr>
              <a:t>Service has improved, generating increased ridership</a:t>
            </a:r>
          </a:p>
        </p:txBody>
      </p:sp>
      <p:sp>
        <p:nvSpPr>
          <p:cNvPr id="21" name="Right Arrow 20"/>
          <p:cNvSpPr/>
          <p:nvPr/>
        </p:nvSpPr>
        <p:spPr>
          <a:xfrm>
            <a:off x="5124450" y="1843088"/>
            <a:ext cx="2947988" cy="428625"/>
          </a:xfrm>
          <a:prstGeom prst="rightArrow">
            <a:avLst>
              <a:gd name="adj1" fmla="val 100000"/>
              <a:gd name="adj2" fmla="val 39655"/>
            </a:avLst>
          </a:prstGeom>
        </p:spPr>
        <p:style>
          <a:lnRef idx="1">
            <a:schemeClr val="dk1"/>
          </a:lnRef>
          <a:fillRef idx="2">
            <a:schemeClr val="dk1"/>
          </a:fillRef>
          <a:effectRef idx="1">
            <a:schemeClr val="dk1"/>
          </a:effectRef>
          <a:fontRef idx="minor">
            <a:schemeClr val="dk1"/>
          </a:fontRef>
        </p:style>
        <p:txBody>
          <a:bodyPr anchor="ctr"/>
          <a:lstStyle/>
          <a:p>
            <a:pPr marL="171450" eaLnBrk="1" hangingPunct="1">
              <a:defRPr/>
            </a:pPr>
            <a:r>
              <a:rPr lang="en-US" dirty="0">
                <a:latin typeface="Arial" panose="020B0604020202020204" pitchFamily="34" charset="0"/>
                <a:cs typeface="Arial" panose="020B0604020202020204" pitchFamily="34" charset="0"/>
              </a:rPr>
              <a:t>Reliability</a:t>
            </a:r>
          </a:p>
        </p:txBody>
      </p:sp>
      <p:sp>
        <p:nvSpPr>
          <p:cNvPr id="12296" name="TextBox 14"/>
          <p:cNvSpPr>
            <a:spLocks noGrp="1" noChangeArrowheads="1"/>
          </p:cNvSpPr>
          <p:nvPr>
            <p:ph type="body" idx="4294967295"/>
          </p:nvPr>
        </p:nvSpPr>
        <p:spPr>
          <a:xfrm>
            <a:off x="5191125" y="2378075"/>
            <a:ext cx="3792538" cy="1230313"/>
          </a:xfrm>
          <a:noFill/>
        </p:spPr>
        <p:txBody>
          <a:bodyPr>
            <a:spAutoFit/>
          </a:bodyPr>
          <a:lstStyle/>
          <a:p>
            <a:pPr marL="0" indent="0" eaLnBrk="1" hangingPunct="1">
              <a:spcBef>
                <a:spcPts val="400"/>
              </a:spcBef>
              <a:buFont typeface="Arial" pitchFamily="34" charset="0"/>
              <a:buNone/>
            </a:pPr>
            <a:r>
              <a:rPr lang="en-US" altLang="en-US" sz="1600" smtClean="0">
                <a:latin typeface="Arial" pitchFamily="34" charset="0"/>
                <a:cs typeface="Arial" pitchFamily="34" charset="0"/>
              </a:rPr>
              <a:t>Increased distance between failures:</a:t>
            </a:r>
          </a:p>
          <a:p>
            <a:pPr marL="457200" lvl="1" indent="0" eaLnBrk="1" hangingPunct="1">
              <a:spcBef>
                <a:spcPts val="400"/>
              </a:spcBef>
              <a:buFont typeface="Arial" pitchFamily="34" charset="0"/>
              <a:buNone/>
            </a:pPr>
            <a:r>
              <a:rPr lang="en-US" altLang="en-US" sz="1600" smtClean="0">
                <a:latin typeface="Arial" pitchFamily="34" charset="0"/>
                <a:cs typeface="Arial" pitchFamily="34" charset="0"/>
              </a:rPr>
              <a:t> 1,250% on the subway</a:t>
            </a:r>
          </a:p>
          <a:p>
            <a:pPr marL="457200" lvl="1" indent="0" eaLnBrk="1" hangingPunct="1">
              <a:spcBef>
                <a:spcPts val="400"/>
              </a:spcBef>
              <a:buFont typeface="Arial" pitchFamily="34" charset="0"/>
              <a:buNone/>
            </a:pPr>
            <a:r>
              <a:rPr lang="en-US" altLang="en-US" sz="1600" smtClean="0">
                <a:latin typeface="Arial" pitchFamily="34" charset="0"/>
                <a:cs typeface="Arial" pitchFamily="34" charset="0"/>
              </a:rPr>
              <a:t> 1,000% on LIRR</a:t>
            </a:r>
          </a:p>
          <a:p>
            <a:pPr marL="457200" lvl="1" indent="0" eaLnBrk="1" hangingPunct="1">
              <a:spcBef>
                <a:spcPts val="400"/>
              </a:spcBef>
              <a:buFont typeface="Arial" pitchFamily="34" charset="0"/>
              <a:buNone/>
            </a:pPr>
            <a:r>
              <a:rPr lang="en-US" altLang="en-US" sz="1600" smtClean="0">
                <a:latin typeface="Arial" pitchFamily="34" charset="0"/>
                <a:cs typeface="Arial" pitchFamily="34" charset="0"/>
              </a:rPr>
              <a:t> 500% on Metro-North </a:t>
            </a:r>
          </a:p>
        </p:txBody>
      </p:sp>
      <p:sp>
        <p:nvSpPr>
          <p:cNvPr id="23" name="Right Arrow 22"/>
          <p:cNvSpPr/>
          <p:nvPr/>
        </p:nvSpPr>
        <p:spPr>
          <a:xfrm>
            <a:off x="598488" y="4395788"/>
            <a:ext cx="2947987" cy="428625"/>
          </a:xfrm>
          <a:prstGeom prst="rightArrow">
            <a:avLst>
              <a:gd name="adj1" fmla="val 100000"/>
              <a:gd name="adj2" fmla="val 39655"/>
            </a:avLst>
          </a:prstGeom>
        </p:spPr>
        <p:style>
          <a:lnRef idx="1">
            <a:schemeClr val="dk1"/>
          </a:lnRef>
          <a:fillRef idx="2">
            <a:schemeClr val="dk1"/>
          </a:fillRef>
          <a:effectRef idx="1">
            <a:schemeClr val="dk1"/>
          </a:effectRef>
          <a:fontRef idx="minor">
            <a:schemeClr val="dk1"/>
          </a:fontRef>
        </p:style>
        <p:txBody>
          <a:bodyPr anchor="ctr"/>
          <a:lstStyle/>
          <a:p>
            <a:pPr marL="171450" eaLnBrk="1" hangingPunct="1">
              <a:defRPr/>
            </a:pPr>
            <a:r>
              <a:rPr lang="en-US" dirty="0">
                <a:latin typeface="Arial" panose="020B0604020202020204" pitchFamily="34" charset="0"/>
                <a:cs typeface="Arial" panose="020B0604020202020204" pitchFamily="34" charset="0"/>
              </a:rPr>
              <a:t>On-time performance</a:t>
            </a:r>
          </a:p>
        </p:txBody>
      </p:sp>
      <p:sp>
        <p:nvSpPr>
          <p:cNvPr id="12298" name="TextBox 16"/>
          <p:cNvSpPr>
            <a:spLocks noGrp="1" noChangeArrowheads="1"/>
          </p:cNvSpPr>
          <p:nvPr>
            <p:ph type="body" idx="4294967295"/>
          </p:nvPr>
        </p:nvSpPr>
        <p:spPr>
          <a:xfrm>
            <a:off x="665163" y="4929188"/>
            <a:ext cx="3792537" cy="1231900"/>
          </a:xfrm>
          <a:noFill/>
        </p:spPr>
        <p:txBody>
          <a:bodyPr>
            <a:spAutoFit/>
          </a:bodyPr>
          <a:lstStyle/>
          <a:p>
            <a:pPr marL="0" indent="0" eaLnBrk="1" hangingPunct="1">
              <a:spcBef>
                <a:spcPts val="400"/>
              </a:spcBef>
              <a:buFont typeface="Arial" pitchFamily="34" charset="0"/>
              <a:buNone/>
            </a:pPr>
            <a:r>
              <a:rPr lang="en-US" altLang="en-US" sz="1600" smtClean="0">
                <a:latin typeface="Arial" pitchFamily="34" charset="0"/>
                <a:cs typeface="Arial" pitchFamily="34" charset="0"/>
              </a:rPr>
              <a:t>Fewer service delays:</a:t>
            </a:r>
          </a:p>
          <a:p>
            <a:pPr marL="457200" lvl="1" indent="0" eaLnBrk="1" hangingPunct="1">
              <a:spcBef>
                <a:spcPts val="400"/>
              </a:spcBef>
              <a:buFont typeface="Arial" pitchFamily="34" charset="0"/>
              <a:buNone/>
            </a:pPr>
            <a:r>
              <a:rPr lang="en-US" altLang="en-US" sz="1600" smtClean="0">
                <a:latin typeface="Arial" pitchFamily="34" charset="0"/>
                <a:cs typeface="Arial" pitchFamily="34" charset="0"/>
              </a:rPr>
              <a:t> 94% on the subway</a:t>
            </a:r>
          </a:p>
          <a:p>
            <a:pPr marL="457200" lvl="1" indent="0" eaLnBrk="1" hangingPunct="1">
              <a:spcBef>
                <a:spcPts val="400"/>
              </a:spcBef>
              <a:buFont typeface="Arial" pitchFamily="34" charset="0"/>
              <a:buNone/>
            </a:pPr>
            <a:r>
              <a:rPr lang="en-US" altLang="en-US" sz="1600" smtClean="0">
                <a:latin typeface="Arial" pitchFamily="34" charset="0"/>
                <a:cs typeface="Arial" pitchFamily="34" charset="0"/>
              </a:rPr>
              <a:t> 48% on LIRR</a:t>
            </a:r>
          </a:p>
          <a:p>
            <a:pPr marL="457200" lvl="1" indent="0" eaLnBrk="1" hangingPunct="1">
              <a:spcBef>
                <a:spcPts val="400"/>
              </a:spcBef>
              <a:buFont typeface="Arial" pitchFamily="34" charset="0"/>
              <a:buNone/>
            </a:pPr>
            <a:r>
              <a:rPr lang="en-US" altLang="en-US" sz="1600" smtClean="0">
                <a:latin typeface="Arial" pitchFamily="34" charset="0"/>
                <a:cs typeface="Arial" pitchFamily="34" charset="0"/>
              </a:rPr>
              <a:t> 85% on Metro-North</a:t>
            </a:r>
          </a:p>
        </p:txBody>
      </p:sp>
      <p:sp>
        <p:nvSpPr>
          <p:cNvPr id="2" name="Isosceles Triangle 1"/>
          <p:cNvSpPr/>
          <p:nvPr/>
        </p:nvSpPr>
        <p:spPr>
          <a:xfrm>
            <a:off x="5440363" y="2770188"/>
            <a:ext cx="250825" cy="112712"/>
          </a:xfrm>
          <a:prstGeom prst="triangl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hangingPunct="1">
              <a:defRPr/>
            </a:pPr>
            <a:endParaRPr lang="en-US"/>
          </a:p>
        </p:txBody>
      </p:sp>
      <p:sp>
        <p:nvSpPr>
          <p:cNvPr id="16" name="Isosceles Triangle 15"/>
          <p:cNvSpPr/>
          <p:nvPr/>
        </p:nvSpPr>
        <p:spPr>
          <a:xfrm>
            <a:off x="5440363" y="3063875"/>
            <a:ext cx="250825" cy="114300"/>
          </a:xfrm>
          <a:prstGeom prst="triangl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hangingPunct="1">
              <a:defRPr/>
            </a:pPr>
            <a:endParaRPr lang="en-US"/>
          </a:p>
        </p:txBody>
      </p:sp>
      <p:sp>
        <p:nvSpPr>
          <p:cNvPr id="19" name="Isosceles Triangle 18"/>
          <p:cNvSpPr/>
          <p:nvPr/>
        </p:nvSpPr>
        <p:spPr>
          <a:xfrm>
            <a:off x="5440363" y="3360738"/>
            <a:ext cx="250825" cy="114300"/>
          </a:xfrm>
          <a:prstGeom prst="triangl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hangingPunct="1">
              <a:defRPr/>
            </a:pPr>
            <a:endParaRPr lang="en-US"/>
          </a:p>
        </p:txBody>
      </p:sp>
      <p:sp>
        <p:nvSpPr>
          <p:cNvPr id="22" name="Isosceles Triangle 21"/>
          <p:cNvSpPr/>
          <p:nvPr/>
        </p:nvSpPr>
        <p:spPr>
          <a:xfrm flipV="1">
            <a:off x="914400" y="5345113"/>
            <a:ext cx="250825" cy="114300"/>
          </a:xfrm>
          <a:prstGeom prst="triangl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hangingPunct="1">
              <a:defRPr/>
            </a:pPr>
            <a:endParaRPr lang="en-US"/>
          </a:p>
        </p:txBody>
      </p:sp>
      <p:sp>
        <p:nvSpPr>
          <p:cNvPr id="24" name="Isosceles Triangle 23"/>
          <p:cNvSpPr/>
          <p:nvPr/>
        </p:nvSpPr>
        <p:spPr>
          <a:xfrm flipV="1">
            <a:off x="914400" y="5632450"/>
            <a:ext cx="250825" cy="112713"/>
          </a:xfrm>
          <a:prstGeom prst="triangl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hangingPunct="1">
              <a:defRPr/>
            </a:pPr>
            <a:endParaRPr lang="en-US"/>
          </a:p>
        </p:txBody>
      </p:sp>
      <p:sp>
        <p:nvSpPr>
          <p:cNvPr id="25" name="Isosceles Triangle 24"/>
          <p:cNvSpPr/>
          <p:nvPr/>
        </p:nvSpPr>
        <p:spPr>
          <a:xfrm flipV="1">
            <a:off x="914400" y="5929313"/>
            <a:ext cx="250825" cy="112712"/>
          </a:xfrm>
          <a:prstGeom prst="triangle">
            <a:avLst/>
          </a:prstGeom>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1" hangingPunct="1">
              <a:defRPr/>
            </a:pPr>
            <a:endParaRPr lang="en-US"/>
          </a:p>
        </p:txBody>
      </p:sp>
      <p:pic>
        <p:nvPicPr>
          <p:cNvPr id="12305" name="Picture 5" descr="ridership_graphicFL.pdf"/>
          <p:cNvPicPr>
            <a:picLocks noChangeAspect="1"/>
          </p:cNvPicPr>
          <p:nvPr/>
        </p:nvPicPr>
        <p:blipFill>
          <a:blip r:embed="rId6"/>
          <a:srcRect/>
          <a:stretch>
            <a:fillRect/>
          </a:stretch>
        </p:blipFill>
        <p:spPr bwMode="auto">
          <a:xfrm>
            <a:off x="4356100" y="3729038"/>
            <a:ext cx="4486275" cy="2967037"/>
          </a:xfrm>
          <a:prstGeom prst="rect">
            <a:avLst/>
          </a:prstGeom>
          <a:noFill/>
          <a:ln w="9525">
            <a:noFill/>
            <a:miter lim="800000"/>
            <a:headEnd/>
            <a:tailEnd/>
          </a:ln>
        </p:spPr>
      </p:pic>
      <p:sp>
        <p:nvSpPr>
          <p:cNvPr id="4" name="Isosceles Triangle 3"/>
          <p:cNvSpPr/>
          <p:nvPr/>
        </p:nvSpPr>
        <p:spPr>
          <a:xfrm rot="5400000">
            <a:off x="2212181" y="3810794"/>
            <a:ext cx="4322763" cy="377825"/>
          </a:xfrm>
          <a:prstGeom prst="triangle">
            <a:avLst/>
          </a:prstGeom>
        </p:spPr>
        <p:style>
          <a:lnRef idx="1">
            <a:schemeClr val="dk1"/>
          </a:lnRef>
          <a:fillRef idx="3">
            <a:schemeClr val="dk1"/>
          </a:fillRef>
          <a:effectRef idx="2">
            <a:schemeClr val="dk1"/>
          </a:effectRef>
          <a:fontRef idx="minor">
            <a:schemeClr val="lt1"/>
          </a:fontRef>
        </p:style>
        <p:txBody>
          <a:bodyPr anchor="ctr"/>
          <a:lstStyle/>
          <a:p>
            <a:pPr algn="ctr" eaLnBrk="1" hangingPunct="1">
              <a:defRPr/>
            </a:pPr>
            <a:endParaRPr lang="en-US"/>
          </a:p>
        </p:txBody>
      </p:sp>
      <p:sp>
        <p:nvSpPr>
          <p:cNvPr id="26" name="Right Arrow 25"/>
          <p:cNvSpPr/>
          <p:nvPr/>
        </p:nvSpPr>
        <p:spPr>
          <a:xfrm>
            <a:off x="598488" y="1838325"/>
            <a:ext cx="2947987" cy="428625"/>
          </a:xfrm>
          <a:prstGeom prst="rightArrow">
            <a:avLst>
              <a:gd name="adj1" fmla="val 100000"/>
              <a:gd name="adj2" fmla="val 39655"/>
            </a:avLst>
          </a:prstGeom>
        </p:spPr>
        <p:style>
          <a:lnRef idx="1">
            <a:schemeClr val="dk1"/>
          </a:lnRef>
          <a:fillRef idx="2">
            <a:schemeClr val="dk1"/>
          </a:fillRef>
          <a:effectRef idx="1">
            <a:schemeClr val="dk1"/>
          </a:effectRef>
          <a:fontRef idx="minor">
            <a:schemeClr val="dk1"/>
          </a:fontRef>
        </p:style>
        <p:txBody>
          <a:bodyPr anchor="ctr"/>
          <a:lstStyle/>
          <a:p>
            <a:pPr marL="171450" eaLnBrk="1" hangingPunct="1">
              <a:defRPr/>
            </a:pPr>
            <a:r>
              <a:rPr lang="en-US" dirty="0">
                <a:latin typeface="Arial" panose="020B0604020202020204" pitchFamily="34" charset="0"/>
                <a:cs typeface="Arial" panose="020B0604020202020204" pitchFamily="34" charset="0"/>
              </a:rPr>
              <a:t>Asset condition</a:t>
            </a:r>
          </a:p>
        </p:txBody>
      </p:sp>
      <p:sp>
        <p:nvSpPr>
          <p:cNvPr id="12308" name="TextBox 14"/>
          <p:cNvSpPr txBox="1">
            <a:spLocks noChangeArrowheads="1"/>
          </p:cNvSpPr>
          <p:nvPr/>
        </p:nvSpPr>
        <p:spPr bwMode="auto">
          <a:xfrm>
            <a:off x="1231900" y="2490788"/>
            <a:ext cx="3127375" cy="1035050"/>
          </a:xfrm>
          <a:prstGeom prst="rect">
            <a:avLst/>
          </a:prstGeom>
          <a:noFill/>
          <a:ln w="9525">
            <a:noFill/>
            <a:miter lim="800000"/>
            <a:headEnd/>
            <a:tailEnd/>
          </a:ln>
        </p:spPr>
        <p:txBody>
          <a:bodyPr>
            <a:spAutoFit/>
          </a:bodyPr>
          <a:lstStyle/>
          <a:p>
            <a:pPr eaLnBrk="1" hangingPunct="1">
              <a:spcBef>
                <a:spcPts val="400"/>
              </a:spcBef>
              <a:buFont typeface="Arial" pitchFamily="34" charset="0"/>
              <a:buNone/>
            </a:pPr>
            <a:r>
              <a:rPr lang="en-US" altLang="en-US" sz="4000" b="1">
                <a:latin typeface="Arial" pitchFamily="34" charset="0"/>
              </a:rPr>
              <a:t>82%</a:t>
            </a:r>
            <a:endParaRPr lang="en-US" altLang="en-US" sz="3600">
              <a:latin typeface="Arial" pitchFamily="34" charset="0"/>
            </a:endParaRPr>
          </a:p>
          <a:p>
            <a:pPr eaLnBrk="1" hangingPunct="1">
              <a:spcBef>
                <a:spcPts val="400"/>
              </a:spcBef>
              <a:buFont typeface="Arial" pitchFamily="34" charset="0"/>
              <a:buNone/>
            </a:pPr>
            <a:r>
              <a:rPr lang="en-US" altLang="en-US">
                <a:latin typeface="Arial" pitchFamily="34" charset="0"/>
              </a:rPr>
              <a:t>MTA-Wide SGR</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338" name="Object 12" hidden="1"/>
          <p:cNvGraphicFramePr>
            <a:graphicFrameLocks noChangeAspect="1"/>
          </p:cNvGraphicFramePr>
          <p:nvPr/>
        </p:nvGraphicFramePr>
        <p:xfrm>
          <a:off x="1588" y="1588"/>
          <a:ext cx="1587" cy="1587"/>
        </p:xfrm>
        <a:graphic>
          <a:graphicData uri="http://schemas.openxmlformats.org/presentationml/2006/ole">
            <p:oleObj spid="_x0000_s14338" name="think-cell Slide" r:id="rId5" imgW="38100" imgH="38100" progId="TCLayout.ActiveDocument.1">
              <p:embed/>
            </p:oleObj>
          </a:graphicData>
        </a:graphic>
      </p:graphicFrame>
      <p:sp>
        <p:nvSpPr>
          <p:cNvPr id="3" name="Rectangle 2" hidden="1"/>
          <p:cNvSpPr/>
          <p:nvPr>
            <p:custDataLst>
              <p:tags r:id="rId2"/>
            </p:custDataLst>
          </p:nvPr>
        </p:nvSpPr>
        <p:spPr bwMode="auto">
          <a:xfrm>
            <a:off x="0" y="0"/>
            <a:ext cx="158750" cy="158750"/>
          </a:xfrm>
          <a:prstGeom prst="rect">
            <a:avLst/>
          </a:prstGeom>
          <a:gradFill flip="none" rotWithShape="1">
            <a:gsLst>
              <a:gs pos="0">
                <a:schemeClr val="accent1">
                  <a:tint val="100000"/>
                  <a:shade val="100000"/>
                  <a:satMod val="130000"/>
                </a:schemeClr>
              </a:gs>
              <a:gs pos="100000">
                <a:schemeClr val="accent1">
                  <a:tint val="50000"/>
                  <a:shade val="100000"/>
                  <a:satMod val="350000"/>
                </a:schemeClr>
              </a:gs>
            </a:gsLst>
            <a:lin ang="16200000" scaled="0"/>
            <a:tileRect/>
          </a:gradFill>
          <a:effectLst/>
          <a:extLst>
            <a:ext uri="{AF507438-7753-43E0-B8FC-AC1667EBCBE1}">
              <a14:hiddenEffects xmlns:a14="http://schemas.microsoft.com/office/drawing/2010/main" xmlns="">
                <a:effectLst>
                  <a:outerShdw blurRad="40000" dist="23000" dir="5400000" rotWithShape="0">
                    <a:srgbClr val="000000">
                      <a:alpha val="35000"/>
                    </a:srgbClr>
                  </a:outerShdw>
                </a:effectLst>
              </a14:hiddenEffects>
            </a:ext>
          </a:ex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algn="ctr" eaLnBrk="1" hangingPunct="1">
              <a:defRPr/>
            </a:pPr>
            <a:endParaRPr lang="en-US" sz="1600">
              <a:latin typeface="Arial"/>
              <a:cs typeface="Arial"/>
              <a:sym typeface="Arial"/>
            </a:endParaRPr>
          </a:p>
        </p:txBody>
      </p:sp>
      <p:sp>
        <p:nvSpPr>
          <p:cNvPr id="14340" name="Slide Number Placeholder 4"/>
          <p:cNvSpPr>
            <a:spLocks noGrp="1"/>
          </p:cNvSpPr>
          <p:nvPr>
            <p:ph type="sldNum" sz="quarter" idx="12"/>
          </p:nvPr>
        </p:nvSpPr>
        <p:spPr bwMode="auto">
          <a:noFill/>
          <a:ln>
            <a:miter lim="800000"/>
            <a:headEnd/>
            <a:tailEnd/>
          </a:ln>
        </p:spPr>
        <p:txBody>
          <a:bodyPr/>
          <a:lstStyle/>
          <a:p>
            <a:fld id="{698A4234-A365-4C6A-8825-ACC199488DAE}" type="slidenum">
              <a:rPr lang="en-US" altLang="en-US"/>
              <a:pPr/>
              <a:t>5</a:t>
            </a:fld>
            <a:endParaRPr lang="en-US" altLang="en-US"/>
          </a:p>
        </p:txBody>
      </p:sp>
      <p:sp>
        <p:nvSpPr>
          <p:cNvPr id="14341" name="Title 1"/>
          <p:cNvSpPr>
            <a:spLocks noGrp="1"/>
          </p:cNvSpPr>
          <p:nvPr>
            <p:ph type="body" idx="4294967295"/>
          </p:nvPr>
        </p:nvSpPr>
        <p:spPr>
          <a:xfrm>
            <a:off x="441325" y="296863"/>
            <a:ext cx="8453438" cy="755650"/>
          </a:xfrm>
          <a:noFill/>
        </p:spPr>
        <p:txBody>
          <a:bodyPr anchor="ctr"/>
          <a:lstStyle/>
          <a:p>
            <a:pPr marL="0" indent="0" eaLnBrk="1" hangingPunct="1">
              <a:spcBef>
                <a:spcPct val="0"/>
              </a:spcBef>
              <a:buFontTx/>
              <a:buNone/>
            </a:pPr>
            <a:r>
              <a:rPr lang="en-US" altLang="en-US" b="1" smtClean="0">
                <a:latin typeface="Arial" pitchFamily="34" charset="0"/>
                <a:cs typeface="Arial" pitchFamily="34" charset="0"/>
              </a:rPr>
              <a:t>A Better Capital Program</a:t>
            </a:r>
          </a:p>
        </p:txBody>
      </p:sp>
      <p:sp>
        <p:nvSpPr>
          <p:cNvPr id="14342" name="TextBox 9"/>
          <p:cNvSpPr>
            <a:spLocks noGrp="1" noChangeArrowheads="1"/>
          </p:cNvSpPr>
          <p:nvPr>
            <p:ph type="body" idx="4294967295"/>
          </p:nvPr>
        </p:nvSpPr>
        <p:spPr>
          <a:xfrm>
            <a:off x="441325" y="882650"/>
            <a:ext cx="5972175" cy="368300"/>
          </a:xfrm>
          <a:noFill/>
        </p:spPr>
        <p:txBody>
          <a:bodyPr>
            <a:spAutoFit/>
          </a:bodyPr>
          <a:lstStyle/>
          <a:p>
            <a:pPr marL="0" indent="0" eaLnBrk="1" hangingPunct="1">
              <a:spcBef>
                <a:spcPct val="0"/>
              </a:spcBef>
              <a:buFontTx/>
              <a:buNone/>
            </a:pPr>
            <a:r>
              <a:rPr lang="en-US" altLang="en-US" sz="1800" i="1" smtClean="0">
                <a:latin typeface="Arial" pitchFamily="34" charset="0"/>
                <a:cs typeface="Arial" pitchFamily="34" charset="0"/>
              </a:rPr>
              <a:t>Improving how we do business…</a:t>
            </a:r>
          </a:p>
        </p:txBody>
      </p:sp>
      <p:sp>
        <p:nvSpPr>
          <p:cNvPr id="14" name="Right Arrow 13"/>
          <p:cNvSpPr/>
          <p:nvPr/>
        </p:nvSpPr>
        <p:spPr>
          <a:xfrm>
            <a:off x="598488" y="3214688"/>
            <a:ext cx="3859212" cy="428625"/>
          </a:xfrm>
          <a:prstGeom prst="rightArrow">
            <a:avLst>
              <a:gd name="adj1" fmla="val 100000"/>
              <a:gd name="adj2" fmla="val 39655"/>
            </a:avLst>
          </a:prstGeom>
        </p:spPr>
        <p:style>
          <a:lnRef idx="1">
            <a:schemeClr val="dk1"/>
          </a:lnRef>
          <a:fillRef idx="2">
            <a:schemeClr val="dk1"/>
          </a:fillRef>
          <a:effectRef idx="1">
            <a:schemeClr val="dk1"/>
          </a:effectRef>
          <a:fontRef idx="minor">
            <a:schemeClr val="dk1"/>
          </a:fontRef>
        </p:style>
        <p:txBody>
          <a:bodyPr anchor="ctr"/>
          <a:lstStyle/>
          <a:p>
            <a:pPr marL="171450" eaLnBrk="1" hangingPunct="1">
              <a:defRPr/>
            </a:pPr>
            <a:r>
              <a:rPr lang="en-US" dirty="0">
                <a:latin typeface="Arial" panose="020B0604020202020204" pitchFamily="34" charset="0"/>
                <a:cs typeface="Arial" panose="020B0604020202020204" pitchFamily="34" charset="0"/>
              </a:rPr>
              <a:t>Transparency</a:t>
            </a:r>
          </a:p>
        </p:txBody>
      </p:sp>
      <p:sp>
        <p:nvSpPr>
          <p:cNvPr id="14344" name="TextBox 14"/>
          <p:cNvSpPr>
            <a:spLocks noGrp="1" noChangeArrowheads="1"/>
          </p:cNvSpPr>
          <p:nvPr>
            <p:ph type="body" idx="4294967295"/>
          </p:nvPr>
        </p:nvSpPr>
        <p:spPr>
          <a:xfrm>
            <a:off x="768350" y="3749675"/>
            <a:ext cx="3546475" cy="830263"/>
          </a:xfrm>
          <a:noFill/>
        </p:spPr>
        <p:txBody>
          <a:bodyPr>
            <a:spAutoFit/>
          </a:bodyPr>
          <a:lstStyle/>
          <a:p>
            <a:pPr marL="0" indent="0" eaLnBrk="1" hangingPunct="1">
              <a:spcBef>
                <a:spcPts val="400"/>
              </a:spcBef>
              <a:buFont typeface="Arial" pitchFamily="34" charset="0"/>
              <a:buNone/>
            </a:pPr>
            <a:r>
              <a:rPr lang="en-US" altLang="en-US" sz="1600" smtClean="0">
                <a:latin typeface="Arial" pitchFamily="34" charset="0"/>
                <a:cs typeface="Arial" pitchFamily="34" charset="0"/>
              </a:rPr>
              <a:t>Provide consultants, contractors, and the public with easy access to upcoming procurements</a:t>
            </a:r>
          </a:p>
        </p:txBody>
      </p:sp>
      <p:sp>
        <p:nvSpPr>
          <p:cNvPr id="16" name="Right Arrow 15"/>
          <p:cNvSpPr/>
          <p:nvPr/>
        </p:nvSpPr>
        <p:spPr>
          <a:xfrm>
            <a:off x="598488" y="4927600"/>
            <a:ext cx="3859212" cy="428625"/>
          </a:xfrm>
          <a:prstGeom prst="rightArrow">
            <a:avLst>
              <a:gd name="adj1" fmla="val 100000"/>
              <a:gd name="adj2" fmla="val 39655"/>
            </a:avLst>
          </a:prstGeom>
        </p:spPr>
        <p:style>
          <a:lnRef idx="1">
            <a:schemeClr val="dk1"/>
          </a:lnRef>
          <a:fillRef idx="2">
            <a:schemeClr val="dk1"/>
          </a:fillRef>
          <a:effectRef idx="1">
            <a:schemeClr val="dk1"/>
          </a:effectRef>
          <a:fontRef idx="minor">
            <a:schemeClr val="dk1"/>
          </a:fontRef>
        </p:style>
        <p:txBody>
          <a:bodyPr anchor="ctr"/>
          <a:lstStyle/>
          <a:p>
            <a:pPr marL="171450" eaLnBrk="1" hangingPunct="1">
              <a:defRPr/>
            </a:pPr>
            <a:r>
              <a:rPr lang="en-US" dirty="0">
                <a:latin typeface="Arial" panose="020B0604020202020204" pitchFamily="34" charset="0"/>
                <a:cs typeface="Arial" panose="020B0604020202020204" pitchFamily="34" charset="0"/>
              </a:rPr>
              <a:t>Mentoring</a:t>
            </a:r>
          </a:p>
        </p:txBody>
      </p:sp>
      <p:sp>
        <p:nvSpPr>
          <p:cNvPr id="14346" name="TextBox 16"/>
          <p:cNvSpPr>
            <a:spLocks noGrp="1" noChangeArrowheads="1"/>
          </p:cNvSpPr>
          <p:nvPr>
            <p:ph type="body" idx="4294967295"/>
          </p:nvPr>
        </p:nvSpPr>
        <p:spPr>
          <a:xfrm>
            <a:off x="768350" y="5462588"/>
            <a:ext cx="3546475" cy="584200"/>
          </a:xfrm>
          <a:noFill/>
        </p:spPr>
        <p:txBody>
          <a:bodyPr>
            <a:spAutoFit/>
          </a:bodyPr>
          <a:lstStyle/>
          <a:p>
            <a:pPr marL="0" indent="0" eaLnBrk="1" hangingPunct="1">
              <a:spcBef>
                <a:spcPts val="400"/>
              </a:spcBef>
              <a:buFont typeface="Arial" pitchFamily="34" charset="0"/>
              <a:buNone/>
            </a:pPr>
            <a:r>
              <a:rPr lang="en-US" altLang="en-US" sz="1600" smtClean="0">
                <a:latin typeface="Arial" pitchFamily="34" charset="0"/>
                <a:cs typeface="Arial" pitchFamily="34" charset="0"/>
              </a:rPr>
              <a:t>Increase the number of vendors qualified to do business with the MTA</a:t>
            </a:r>
          </a:p>
        </p:txBody>
      </p:sp>
      <p:sp>
        <p:nvSpPr>
          <p:cNvPr id="20" name="Right Arrow 19"/>
          <p:cNvSpPr/>
          <p:nvPr/>
        </p:nvSpPr>
        <p:spPr>
          <a:xfrm>
            <a:off x="598488" y="1670050"/>
            <a:ext cx="3859212" cy="428625"/>
          </a:xfrm>
          <a:prstGeom prst="rightArrow">
            <a:avLst>
              <a:gd name="adj1" fmla="val 100000"/>
              <a:gd name="adj2" fmla="val 39655"/>
            </a:avLst>
          </a:prstGeom>
        </p:spPr>
        <p:style>
          <a:lnRef idx="1">
            <a:schemeClr val="dk1"/>
          </a:lnRef>
          <a:fillRef idx="2">
            <a:schemeClr val="dk1"/>
          </a:fillRef>
          <a:effectRef idx="1">
            <a:schemeClr val="dk1"/>
          </a:effectRef>
          <a:fontRef idx="minor">
            <a:schemeClr val="dk1"/>
          </a:fontRef>
        </p:style>
        <p:txBody>
          <a:bodyPr anchor="ctr"/>
          <a:lstStyle/>
          <a:p>
            <a:pPr marL="171450" eaLnBrk="1" hangingPunct="1">
              <a:defRPr/>
            </a:pPr>
            <a:r>
              <a:rPr lang="en-US" dirty="0">
                <a:latin typeface="Arial" panose="020B0604020202020204" pitchFamily="34" charset="0"/>
                <a:cs typeface="Arial" panose="020B0604020202020204" pitchFamily="34" charset="0"/>
              </a:rPr>
              <a:t>Private Sector Partnership</a:t>
            </a:r>
          </a:p>
        </p:txBody>
      </p:sp>
      <p:sp>
        <p:nvSpPr>
          <p:cNvPr id="14348" name="TextBox 20"/>
          <p:cNvSpPr>
            <a:spLocks noGrp="1" noChangeArrowheads="1"/>
          </p:cNvSpPr>
          <p:nvPr>
            <p:ph type="body" idx="4294967295"/>
          </p:nvPr>
        </p:nvSpPr>
        <p:spPr>
          <a:xfrm>
            <a:off x="768350" y="2205038"/>
            <a:ext cx="3546475" cy="584200"/>
          </a:xfrm>
          <a:noFill/>
        </p:spPr>
        <p:txBody>
          <a:bodyPr>
            <a:spAutoFit/>
          </a:bodyPr>
          <a:lstStyle/>
          <a:p>
            <a:pPr marL="0" indent="0" eaLnBrk="1" hangingPunct="1">
              <a:spcBef>
                <a:spcPts val="400"/>
              </a:spcBef>
              <a:buFont typeface="Arial" pitchFamily="34" charset="0"/>
              <a:buNone/>
            </a:pPr>
            <a:r>
              <a:rPr lang="en-US" altLang="en-US" sz="1600" smtClean="0">
                <a:latin typeface="Arial" pitchFamily="34" charset="0"/>
                <a:cs typeface="Arial" pitchFamily="34" charset="0"/>
              </a:rPr>
              <a:t>Increase private-sector partnering, e.g., more design-build contracts</a:t>
            </a:r>
          </a:p>
        </p:txBody>
      </p:sp>
      <p:pic>
        <p:nvPicPr>
          <p:cNvPr id="14349" name="Picture 18"/>
          <p:cNvPicPr>
            <a:picLocks noChangeAspect="1" noChangeArrowheads="1"/>
          </p:cNvPicPr>
          <p:nvPr/>
        </p:nvPicPr>
        <p:blipFill>
          <a:blip r:embed="rId6"/>
          <a:srcRect b="9570"/>
          <a:stretch>
            <a:fillRect/>
          </a:stretch>
        </p:blipFill>
        <p:spPr bwMode="auto">
          <a:xfrm>
            <a:off x="4833938" y="1403350"/>
            <a:ext cx="3887787" cy="4959350"/>
          </a:xfrm>
          <a:prstGeom prst="rect">
            <a:avLst/>
          </a:prstGeom>
          <a:noFill/>
          <a:ln w="9525">
            <a:solidFill>
              <a:schemeClr val="tx1"/>
            </a:solidFill>
            <a:miter lim="800000"/>
            <a:headEnd/>
            <a:tailEnd/>
          </a:ln>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386" name="Object 12" hidden="1"/>
          <p:cNvGraphicFramePr>
            <a:graphicFrameLocks noChangeAspect="1"/>
          </p:cNvGraphicFramePr>
          <p:nvPr/>
        </p:nvGraphicFramePr>
        <p:xfrm>
          <a:off x="1588" y="1588"/>
          <a:ext cx="1587" cy="1587"/>
        </p:xfrm>
        <a:graphic>
          <a:graphicData uri="http://schemas.openxmlformats.org/presentationml/2006/ole">
            <p:oleObj spid="_x0000_s16386" name="think-cell Slide" r:id="rId5" imgW="38100" imgH="38100" progId="TCLayout.ActiveDocument.1">
              <p:embed/>
            </p:oleObj>
          </a:graphicData>
        </a:graphic>
      </p:graphicFrame>
      <p:sp>
        <p:nvSpPr>
          <p:cNvPr id="3" name="Rectangle 2" hidden="1"/>
          <p:cNvSpPr/>
          <p:nvPr>
            <p:custDataLst>
              <p:tags r:id="rId2"/>
            </p:custDataLst>
          </p:nvPr>
        </p:nvSpPr>
        <p:spPr bwMode="auto">
          <a:xfrm>
            <a:off x="0" y="0"/>
            <a:ext cx="158750" cy="158750"/>
          </a:xfrm>
          <a:prstGeom prst="rect">
            <a:avLst/>
          </a:prstGeom>
          <a:gradFill flip="none" rotWithShape="1">
            <a:gsLst>
              <a:gs pos="0">
                <a:schemeClr val="accent1">
                  <a:tint val="100000"/>
                  <a:shade val="100000"/>
                  <a:satMod val="130000"/>
                </a:schemeClr>
              </a:gs>
              <a:gs pos="100000">
                <a:schemeClr val="accent1">
                  <a:tint val="50000"/>
                  <a:shade val="100000"/>
                  <a:satMod val="350000"/>
                </a:schemeClr>
              </a:gs>
            </a:gsLst>
            <a:lin ang="16200000" scaled="0"/>
            <a:tileRect/>
          </a:gradFill>
          <a:effectLst/>
          <a:extLst>
            <a:ext uri="{AF507438-7753-43E0-B8FC-AC1667EBCBE1}">
              <a14:hiddenEffects xmlns:a14="http://schemas.microsoft.com/office/drawing/2010/main" xmlns="">
                <a:effectLst>
                  <a:outerShdw blurRad="40000" dist="23000" dir="5400000" rotWithShape="0">
                    <a:srgbClr val="000000">
                      <a:alpha val="35000"/>
                    </a:srgbClr>
                  </a:outerShdw>
                </a:effectLst>
              </a14:hiddenEffects>
            </a:ext>
          </a:ex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algn="ctr" eaLnBrk="1" hangingPunct="1">
              <a:defRPr/>
            </a:pPr>
            <a:endParaRPr lang="en-US" sz="1600" b="1">
              <a:latin typeface="Arial"/>
              <a:cs typeface="Arial"/>
              <a:sym typeface="Arial"/>
            </a:endParaRPr>
          </a:p>
        </p:txBody>
      </p:sp>
      <p:sp>
        <p:nvSpPr>
          <p:cNvPr id="16388" name="Slide Number Placeholder 4"/>
          <p:cNvSpPr>
            <a:spLocks noGrp="1"/>
          </p:cNvSpPr>
          <p:nvPr>
            <p:ph type="sldNum" sz="quarter" idx="12"/>
          </p:nvPr>
        </p:nvSpPr>
        <p:spPr bwMode="auto">
          <a:noFill/>
          <a:ln>
            <a:miter lim="800000"/>
            <a:headEnd/>
            <a:tailEnd/>
          </a:ln>
        </p:spPr>
        <p:txBody>
          <a:bodyPr/>
          <a:lstStyle/>
          <a:p>
            <a:fld id="{EC1B52CA-6102-46FC-8014-A5BA77F1EC8D}" type="slidenum">
              <a:rPr lang="en-US" altLang="en-US"/>
              <a:pPr/>
              <a:t>6</a:t>
            </a:fld>
            <a:endParaRPr lang="en-US" altLang="en-US"/>
          </a:p>
        </p:txBody>
      </p:sp>
      <p:sp>
        <p:nvSpPr>
          <p:cNvPr id="16389" name="Title 1"/>
          <p:cNvSpPr>
            <a:spLocks noGrp="1"/>
          </p:cNvSpPr>
          <p:nvPr>
            <p:ph type="body" idx="4294967295"/>
          </p:nvPr>
        </p:nvSpPr>
        <p:spPr>
          <a:xfrm>
            <a:off x="441325" y="296863"/>
            <a:ext cx="8453438" cy="755650"/>
          </a:xfrm>
          <a:noFill/>
        </p:spPr>
        <p:txBody>
          <a:bodyPr anchor="ctr"/>
          <a:lstStyle/>
          <a:p>
            <a:pPr marL="0" indent="0" eaLnBrk="1" hangingPunct="1">
              <a:spcBef>
                <a:spcPct val="0"/>
              </a:spcBef>
              <a:buFontTx/>
              <a:buNone/>
            </a:pPr>
            <a:r>
              <a:rPr lang="en-US" altLang="en-US" b="1" smtClean="0">
                <a:latin typeface="Arial" pitchFamily="34" charset="0"/>
                <a:cs typeface="Arial" pitchFamily="34" charset="0"/>
              </a:rPr>
              <a:t>2015-2019 Capital Program Overview</a:t>
            </a:r>
          </a:p>
        </p:txBody>
      </p:sp>
      <p:pic>
        <p:nvPicPr>
          <p:cNvPr id="16390" name="Picture 214"/>
          <p:cNvPicPr>
            <a:picLocks noChangeAspect="1" noChangeArrowheads="1"/>
          </p:cNvPicPr>
          <p:nvPr/>
        </p:nvPicPr>
        <p:blipFill>
          <a:blip r:embed="rId6"/>
          <a:srcRect r="1465"/>
          <a:stretch>
            <a:fillRect/>
          </a:stretch>
        </p:blipFill>
        <p:spPr bwMode="auto">
          <a:xfrm>
            <a:off x="765175" y="3424238"/>
            <a:ext cx="2085975" cy="1465262"/>
          </a:xfrm>
          <a:prstGeom prst="rect">
            <a:avLst/>
          </a:prstGeom>
          <a:noFill/>
          <a:ln w="9525">
            <a:solidFill>
              <a:schemeClr val="tx1"/>
            </a:solidFill>
            <a:miter lim="800000"/>
            <a:headEnd/>
            <a:tailEnd/>
          </a:ln>
          <a:effectLst/>
        </p:spPr>
      </p:pic>
      <p:pic>
        <p:nvPicPr>
          <p:cNvPr id="16391" name="Picture 30"/>
          <p:cNvPicPr>
            <a:picLocks noChangeAspect="1" noChangeArrowheads="1"/>
          </p:cNvPicPr>
          <p:nvPr/>
        </p:nvPicPr>
        <p:blipFill>
          <a:blip r:embed="rId7"/>
          <a:srcRect l="11629" r="5338"/>
          <a:stretch>
            <a:fillRect/>
          </a:stretch>
        </p:blipFill>
        <p:spPr bwMode="auto">
          <a:xfrm>
            <a:off x="990600" y="5124450"/>
            <a:ext cx="2132013" cy="1443038"/>
          </a:xfrm>
          <a:prstGeom prst="rect">
            <a:avLst/>
          </a:prstGeom>
          <a:noFill/>
          <a:ln w="9525">
            <a:solidFill>
              <a:schemeClr val="tx1"/>
            </a:solidFill>
            <a:miter lim="800000"/>
            <a:headEnd/>
            <a:tailEnd/>
          </a:ln>
          <a:effectLst/>
        </p:spPr>
      </p:pic>
      <p:pic>
        <p:nvPicPr>
          <p:cNvPr id="16392" name="Picture 31" descr="P:\20YRNEED\2015-2034\Photos\ROW\Interlocking ACE.jpg"/>
          <p:cNvPicPr>
            <a:picLocks noChangeAspect="1" noChangeArrowheads="1"/>
          </p:cNvPicPr>
          <p:nvPr/>
        </p:nvPicPr>
        <p:blipFill>
          <a:blip r:embed="rId8"/>
          <a:srcRect l="1877" r="4556"/>
          <a:stretch>
            <a:fillRect/>
          </a:stretch>
        </p:blipFill>
        <p:spPr bwMode="auto">
          <a:xfrm>
            <a:off x="560388" y="1693863"/>
            <a:ext cx="2125662" cy="1514475"/>
          </a:xfrm>
          <a:prstGeom prst="rect">
            <a:avLst/>
          </a:prstGeom>
          <a:noFill/>
          <a:ln w="9525">
            <a:solidFill>
              <a:srgbClr val="000000"/>
            </a:solidFill>
            <a:miter lim="800000"/>
            <a:headEnd/>
            <a:tailEnd/>
          </a:ln>
        </p:spPr>
      </p:pic>
      <p:sp>
        <p:nvSpPr>
          <p:cNvPr id="49" name="Rectangle 48"/>
          <p:cNvSpPr/>
          <p:nvPr/>
        </p:nvSpPr>
        <p:spPr>
          <a:xfrm>
            <a:off x="1404938" y="2843213"/>
            <a:ext cx="1281112" cy="365125"/>
          </a:xfrm>
          <a:prstGeom prst="rect">
            <a:avLst/>
          </a:prstGeom>
        </p:spPr>
        <p:style>
          <a:lnRef idx="1">
            <a:schemeClr val="dk1"/>
          </a:lnRef>
          <a:fillRef idx="2">
            <a:schemeClr val="dk1"/>
          </a:fillRef>
          <a:effectRef idx="1">
            <a:schemeClr val="dk1"/>
          </a:effectRef>
          <a:fontRef idx="minor">
            <a:schemeClr val="dk1"/>
          </a:fontRef>
        </p:style>
        <p:txBody>
          <a:bodyPr anchor="ctr"/>
          <a:lstStyle/>
          <a:p>
            <a:pPr algn="ctr" eaLnBrk="1" hangingPunct="1">
              <a:defRPr/>
            </a:pPr>
            <a:r>
              <a:rPr lang="en-US" dirty="0">
                <a:solidFill>
                  <a:schemeClr val="tx1"/>
                </a:solidFill>
                <a:latin typeface="Arial" pitchFamily="34" charset="0"/>
                <a:cs typeface="Arial" pitchFamily="34" charset="0"/>
              </a:rPr>
              <a:t>Renew</a:t>
            </a:r>
            <a:endParaRPr lang="en-US" sz="1600" dirty="0">
              <a:solidFill>
                <a:schemeClr val="tx1"/>
              </a:solidFill>
              <a:latin typeface="Arial" pitchFamily="34" charset="0"/>
              <a:cs typeface="Arial" pitchFamily="34" charset="0"/>
            </a:endParaRPr>
          </a:p>
        </p:txBody>
      </p:sp>
      <p:sp>
        <p:nvSpPr>
          <p:cNvPr id="16394" name="TextBox 42"/>
          <p:cNvSpPr>
            <a:spLocks noGrp="1" noChangeArrowheads="1"/>
          </p:cNvSpPr>
          <p:nvPr>
            <p:ph type="body" idx="4294967295"/>
          </p:nvPr>
        </p:nvSpPr>
        <p:spPr>
          <a:xfrm>
            <a:off x="3055938" y="1712913"/>
            <a:ext cx="5307012" cy="1476375"/>
          </a:xfrm>
          <a:noFill/>
        </p:spPr>
        <p:txBody>
          <a:bodyPr>
            <a:spAutoFit/>
          </a:bodyPr>
          <a:lstStyle/>
          <a:p>
            <a:pPr marL="0" indent="0" eaLnBrk="1" hangingPunct="1">
              <a:spcBef>
                <a:spcPct val="0"/>
              </a:spcBef>
              <a:buFontTx/>
              <a:buNone/>
            </a:pPr>
            <a:r>
              <a:rPr lang="en-US" altLang="en-US" sz="1800" smtClean="0">
                <a:latin typeface="Arial" pitchFamily="34" charset="0"/>
                <a:cs typeface="Arial" pitchFamily="34" charset="0"/>
              </a:rPr>
              <a:t>Our first priority is to protect the safety, reliability and quality of existing MTA service. This means replacing and repairing trains, buses,  and subway cars, and maintaining the track, signals, yards, depots, bridges and stations.</a:t>
            </a:r>
          </a:p>
        </p:txBody>
      </p:sp>
      <p:sp>
        <p:nvSpPr>
          <p:cNvPr id="16395" name="TextBox 43"/>
          <p:cNvSpPr>
            <a:spLocks noGrp="1" noChangeArrowheads="1"/>
          </p:cNvSpPr>
          <p:nvPr>
            <p:ph type="body" idx="4294967295"/>
          </p:nvPr>
        </p:nvSpPr>
        <p:spPr>
          <a:xfrm>
            <a:off x="3236913" y="3543300"/>
            <a:ext cx="5305425" cy="1200150"/>
          </a:xfrm>
          <a:noFill/>
        </p:spPr>
        <p:txBody>
          <a:bodyPr>
            <a:spAutoFit/>
          </a:bodyPr>
          <a:lstStyle/>
          <a:p>
            <a:pPr marL="0" indent="0" eaLnBrk="1" hangingPunct="1">
              <a:spcBef>
                <a:spcPct val="0"/>
              </a:spcBef>
              <a:buFontTx/>
              <a:buNone/>
            </a:pPr>
            <a:r>
              <a:rPr lang="en-US" altLang="en-US" sz="1800" smtClean="0">
                <a:latin typeface="Arial" pitchFamily="34" charset="0"/>
                <a:cs typeface="Arial" pitchFamily="34" charset="0"/>
              </a:rPr>
              <a:t>System and service improvements help us to better serve our customers, through initiatives such as station ADA accessibility, next train arrival information, and New Fare Payment technology.</a:t>
            </a:r>
          </a:p>
        </p:txBody>
      </p:sp>
      <p:sp>
        <p:nvSpPr>
          <p:cNvPr id="9230" name="TextBox 44"/>
          <p:cNvSpPr txBox="1">
            <a:spLocks noChangeArrowheads="1"/>
          </p:cNvSpPr>
          <p:nvPr/>
        </p:nvSpPr>
        <p:spPr bwMode="auto">
          <a:xfrm>
            <a:off x="3486150" y="5106988"/>
            <a:ext cx="5305425" cy="1477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2800">
                <a:solidFill>
                  <a:schemeClr val="tx1"/>
                </a:solidFill>
                <a:latin typeface="Arial" charset="0"/>
                <a:cs typeface="Arial" charset="0"/>
              </a:defRPr>
            </a:lvl1pPr>
            <a:lvl2pPr marL="742950" indent="-285750" eaLnBrk="0" hangingPunct="0">
              <a:spcBef>
                <a:spcPct val="20000"/>
              </a:spcBef>
              <a:buFont typeface="Arial" charset="0"/>
              <a:buChar char="–"/>
              <a:defRPr sz="2400">
                <a:solidFill>
                  <a:schemeClr val="tx1"/>
                </a:solidFill>
                <a:latin typeface="Arial" charset="0"/>
                <a:cs typeface="Arial" charset="0"/>
              </a:defRPr>
            </a:lvl2pPr>
            <a:lvl3pPr marL="1143000" indent="-228600" eaLnBrk="0" hangingPunct="0">
              <a:spcBef>
                <a:spcPct val="20000"/>
              </a:spcBef>
              <a:buFont typeface="Arial" charset="0"/>
              <a:buChar char="•"/>
              <a:defRPr sz="2000">
                <a:solidFill>
                  <a:schemeClr val="tx1"/>
                </a:solidFill>
                <a:latin typeface="Arial" charset="0"/>
                <a:cs typeface="Arial" charset="0"/>
              </a:defRPr>
            </a:lvl3pPr>
            <a:lvl4pPr marL="1600200" indent="-228600" eaLnBrk="0" hangingPunct="0">
              <a:spcBef>
                <a:spcPct val="20000"/>
              </a:spcBef>
              <a:buFont typeface="Arial" charset="0"/>
              <a:buChar char="–"/>
              <a:defRPr>
                <a:solidFill>
                  <a:schemeClr val="tx1"/>
                </a:solidFill>
                <a:latin typeface="Arial" charset="0"/>
                <a:cs typeface="Arial" charset="0"/>
              </a:defRPr>
            </a:lvl4pPr>
            <a:lvl5pPr marL="2057400" indent="-228600" eaLnBrk="0" hangingPunct="0">
              <a:spcBef>
                <a:spcPct val="20000"/>
              </a:spcBef>
              <a:buFont typeface="Arial" charset="0"/>
              <a:buChar char="»"/>
              <a:defRPr>
                <a:solidFill>
                  <a:schemeClr val="tx1"/>
                </a:solidFill>
                <a:latin typeface="Arial" charset="0"/>
                <a:cs typeface="Arial" charset="0"/>
              </a:defRPr>
            </a:lvl5pPr>
            <a:lvl6pPr marL="2514600" indent="-228600" defTabSz="457200" eaLnBrk="0" fontAlgn="base" hangingPunct="0">
              <a:spcBef>
                <a:spcPct val="20000"/>
              </a:spcBef>
              <a:spcAft>
                <a:spcPct val="0"/>
              </a:spcAft>
              <a:buFont typeface="Arial" charset="0"/>
              <a:buChar char="»"/>
              <a:defRPr>
                <a:solidFill>
                  <a:schemeClr val="tx1"/>
                </a:solidFill>
                <a:latin typeface="Arial" charset="0"/>
                <a:cs typeface="Arial" charset="0"/>
              </a:defRPr>
            </a:lvl6pPr>
            <a:lvl7pPr marL="2971800" indent="-228600" defTabSz="457200" eaLnBrk="0" fontAlgn="base" hangingPunct="0">
              <a:spcBef>
                <a:spcPct val="20000"/>
              </a:spcBef>
              <a:spcAft>
                <a:spcPct val="0"/>
              </a:spcAft>
              <a:buFont typeface="Arial" charset="0"/>
              <a:buChar char="»"/>
              <a:defRPr>
                <a:solidFill>
                  <a:schemeClr val="tx1"/>
                </a:solidFill>
                <a:latin typeface="Arial" charset="0"/>
                <a:cs typeface="Arial" charset="0"/>
              </a:defRPr>
            </a:lvl7pPr>
            <a:lvl8pPr marL="3429000" indent="-228600" defTabSz="457200" eaLnBrk="0" fontAlgn="base" hangingPunct="0">
              <a:spcBef>
                <a:spcPct val="20000"/>
              </a:spcBef>
              <a:spcAft>
                <a:spcPct val="0"/>
              </a:spcAft>
              <a:buFont typeface="Arial" charset="0"/>
              <a:buChar char="»"/>
              <a:defRPr>
                <a:solidFill>
                  <a:schemeClr val="tx1"/>
                </a:solidFill>
                <a:latin typeface="Arial" charset="0"/>
                <a:cs typeface="Arial" charset="0"/>
              </a:defRPr>
            </a:lvl8pPr>
            <a:lvl9pPr marL="3886200" indent="-228600" defTabSz="457200" eaLnBrk="0" fontAlgn="base" hangingPunct="0">
              <a:spcBef>
                <a:spcPct val="20000"/>
              </a:spcBef>
              <a:spcAft>
                <a:spcPct val="0"/>
              </a:spcAft>
              <a:buFont typeface="Arial" charset="0"/>
              <a:buChar char="»"/>
              <a:defRPr>
                <a:solidFill>
                  <a:schemeClr val="tx1"/>
                </a:solidFill>
                <a:latin typeface="Arial" charset="0"/>
                <a:cs typeface="Arial" charset="0"/>
              </a:defRPr>
            </a:lvl9pPr>
          </a:lstStyle>
          <a:p>
            <a:pPr eaLnBrk="1" hangingPunct="1">
              <a:spcBef>
                <a:spcPct val="0"/>
              </a:spcBef>
              <a:buFontTx/>
              <a:buNone/>
              <a:defRPr/>
            </a:pPr>
            <a:r>
              <a:rPr lang="en-US" altLang="en-US" sz="1800" dirty="0" smtClean="0"/>
              <a:t>Expanding the reach of the MTA network enables us to deliver more extensive and resilient service:</a:t>
            </a:r>
          </a:p>
          <a:p>
            <a:pPr marL="285750" indent="-285750" eaLnBrk="1" hangingPunct="1">
              <a:spcBef>
                <a:spcPct val="0"/>
              </a:spcBef>
              <a:defRPr/>
            </a:pPr>
            <a:r>
              <a:rPr lang="en-US" altLang="en-US" sz="1800" dirty="0" smtClean="0"/>
              <a:t>Continue East Side Access</a:t>
            </a:r>
          </a:p>
          <a:p>
            <a:pPr marL="285750" indent="-285750" eaLnBrk="1" hangingPunct="1">
              <a:spcBef>
                <a:spcPct val="0"/>
              </a:spcBef>
              <a:defRPr/>
            </a:pPr>
            <a:r>
              <a:rPr lang="en-US" altLang="en-US" sz="1800" dirty="0" smtClean="0"/>
              <a:t>Start Second Avenue Subway Phase 2</a:t>
            </a:r>
          </a:p>
          <a:p>
            <a:pPr marL="285750" indent="-285750" eaLnBrk="1" hangingPunct="1">
              <a:spcBef>
                <a:spcPct val="0"/>
              </a:spcBef>
              <a:defRPr/>
            </a:pPr>
            <a:r>
              <a:rPr lang="en-US" altLang="en-US" sz="1800" dirty="0" smtClean="0"/>
              <a:t>Start Penn Access</a:t>
            </a:r>
          </a:p>
        </p:txBody>
      </p:sp>
      <p:sp>
        <p:nvSpPr>
          <p:cNvPr id="16" name="Rectangle 15"/>
          <p:cNvSpPr/>
          <p:nvPr/>
        </p:nvSpPr>
        <p:spPr>
          <a:xfrm>
            <a:off x="1570038" y="4524375"/>
            <a:ext cx="1281112" cy="365125"/>
          </a:xfrm>
          <a:prstGeom prst="rect">
            <a:avLst/>
          </a:prstGeom>
        </p:spPr>
        <p:style>
          <a:lnRef idx="1">
            <a:schemeClr val="dk1"/>
          </a:lnRef>
          <a:fillRef idx="2">
            <a:schemeClr val="dk1"/>
          </a:fillRef>
          <a:effectRef idx="1">
            <a:schemeClr val="dk1"/>
          </a:effectRef>
          <a:fontRef idx="minor">
            <a:schemeClr val="dk1"/>
          </a:fontRef>
        </p:style>
        <p:txBody>
          <a:bodyPr anchor="ctr"/>
          <a:lstStyle/>
          <a:p>
            <a:pPr algn="ctr" eaLnBrk="1" hangingPunct="1">
              <a:defRPr/>
            </a:pPr>
            <a:r>
              <a:rPr lang="en-US" dirty="0">
                <a:solidFill>
                  <a:schemeClr val="tx1"/>
                </a:solidFill>
                <a:latin typeface="Arial" pitchFamily="34" charset="0"/>
                <a:cs typeface="Arial" pitchFamily="34" charset="0"/>
              </a:rPr>
              <a:t>Enhance</a:t>
            </a:r>
            <a:endParaRPr lang="en-US" sz="1600" dirty="0">
              <a:solidFill>
                <a:schemeClr val="tx1"/>
              </a:solidFill>
              <a:latin typeface="Arial" pitchFamily="34" charset="0"/>
              <a:cs typeface="Arial" pitchFamily="34" charset="0"/>
            </a:endParaRPr>
          </a:p>
        </p:txBody>
      </p:sp>
      <p:sp>
        <p:nvSpPr>
          <p:cNvPr id="17" name="Rectangle 16"/>
          <p:cNvSpPr/>
          <p:nvPr/>
        </p:nvSpPr>
        <p:spPr>
          <a:xfrm>
            <a:off x="1841500" y="6200775"/>
            <a:ext cx="1281113" cy="366713"/>
          </a:xfrm>
          <a:prstGeom prst="rect">
            <a:avLst/>
          </a:prstGeom>
        </p:spPr>
        <p:style>
          <a:lnRef idx="1">
            <a:schemeClr val="dk1"/>
          </a:lnRef>
          <a:fillRef idx="2">
            <a:schemeClr val="dk1"/>
          </a:fillRef>
          <a:effectRef idx="1">
            <a:schemeClr val="dk1"/>
          </a:effectRef>
          <a:fontRef idx="minor">
            <a:schemeClr val="dk1"/>
          </a:fontRef>
        </p:style>
        <p:txBody>
          <a:bodyPr anchor="ctr"/>
          <a:lstStyle/>
          <a:p>
            <a:pPr algn="ctr" eaLnBrk="1" hangingPunct="1">
              <a:defRPr/>
            </a:pPr>
            <a:r>
              <a:rPr lang="en-US" dirty="0">
                <a:solidFill>
                  <a:schemeClr val="tx1"/>
                </a:solidFill>
                <a:latin typeface="Arial" pitchFamily="34" charset="0"/>
                <a:cs typeface="Arial" pitchFamily="34" charset="0"/>
              </a:rPr>
              <a:t>Expand</a:t>
            </a:r>
            <a:endParaRPr lang="en-US" sz="1600" dirty="0">
              <a:solidFill>
                <a:schemeClr val="tx1"/>
              </a:solidFill>
              <a:latin typeface="Arial" pitchFamily="34" charset="0"/>
              <a:cs typeface="Arial" pitchFamily="34" charset="0"/>
            </a:endParaRPr>
          </a:p>
        </p:txBody>
      </p:sp>
      <p:sp>
        <p:nvSpPr>
          <p:cNvPr id="16399" name="TextBox 1"/>
          <p:cNvSpPr>
            <a:spLocks noGrp="1" noChangeArrowheads="1"/>
          </p:cNvSpPr>
          <p:nvPr>
            <p:ph type="body" idx="4294967295"/>
          </p:nvPr>
        </p:nvSpPr>
        <p:spPr>
          <a:xfrm>
            <a:off x="441325" y="882650"/>
            <a:ext cx="8245475" cy="646113"/>
          </a:xfrm>
          <a:noFill/>
        </p:spPr>
        <p:txBody>
          <a:bodyPr>
            <a:spAutoFit/>
          </a:bodyPr>
          <a:lstStyle/>
          <a:p>
            <a:pPr marL="0" indent="0" eaLnBrk="1" hangingPunct="1">
              <a:spcBef>
                <a:spcPct val="0"/>
              </a:spcBef>
              <a:buFontTx/>
              <a:buNone/>
            </a:pPr>
            <a:r>
              <a:rPr lang="en-US" altLang="en-US" sz="1800" i="1" smtClean="0">
                <a:latin typeface="Arial" pitchFamily="34" charset="0"/>
                <a:cs typeface="Arial" pitchFamily="34" charset="0"/>
              </a:rPr>
              <a:t>The health and prosperity of our economy depends on a safe, reliable transit system that will continue to grow and adapt along with our region</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434" name="Object 12" hidden="1"/>
          <p:cNvGraphicFramePr>
            <a:graphicFrameLocks noChangeAspect="1"/>
          </p:cNvGraphicFramePr>
          <p:nvPr/>
        </p:nvGraphicFramePr>
        <p:xfrm>
          <a:off x="1588" y="1588"/>
          <a:ext cx="1587" cy="1587"/>
        </p:xfrm>
        <a:graphic>
          <a:graphicData uri="http://schemas.openxmlformats.org/presentationml/2006/ole">
            <p:oleObj spid="_x0000_s18434" name="think-cell Slide" r:id="rId28" imgW="38100" imgH="38100" progId="TCLayout.ActiveDocument.1">
              <p:embed/>
            </p:oleObj>
          </a:graphicData>
        </a:graphic>
      </p:graphicFrame>
      <p:sp>
        <p:nvSpPr>
          <p:cNvPr id="3" name="Rectangle 2" hidden="1"/>
          <p:cNvSpPr/>
          <p:nvPr>
            <p:custDataLst>
              <p:tags r:id="rId2"/>
            </p:custDataLst>
          </p:nvPr>
        </p:nvSpPr>
        <p:spPr bwMode="auto">
          <a:xfrm>
            <a:off x="0" y="0"/>
            <a:ext cx="158750" cy="158750"/>
          </a:xfrm>
          <a:prstGeom prst="rect">
            <a:avLst/>
          </a:prstGeom>
          <a:gradFill flip="none" rotWithShape="1">
            <a:gsLst>
              <a:gs pos="0">
                <a:schemeClr val="accent1">
                  <a:tint val="100000"/>
                  <a:shade val="100000"/>
                  <a:satMod val="130000"/>
                </a:schemeClr>
              </a:gs>
              <a:gs pos="100000">
                <a:schemeClr val="accent1">
                  <a:tint val="50000"/>
                  <a:shade val="100000"/>
                  <a:satMod val="350000"/>
                </a:schemeClr>
              </a:gs>
            </a:gsLst>
            <a:lin ang="16200000" scaled="0"/>
            <a:tileRect/>
          </a:gradFill>
          <a:effectLst/>
          <a:extLst>
            <a:ext uri="{AF507438-7753-43E0-B8FC-AC1667EBCBE1}">
              <a14:hiddenEffects xmlns:a14="http://schemas.microsoft.com/office/drawing/2010/main" xmlns="">
                <a:effectLst>
                  <a:outerShdw blurRad="40000" dist="23000" dir="5400000" rotWithShape="0">
                    <a:srgbClr val="000000">
                      <a:alpha val="35000"/>
                    </a:srgbClr>
                  </a:outerShdw>
                </a:effectLst>
              </a14:hiddenEffects>
            </a:ext>
          </a:ex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algn="ctr" eaLnBrk="1" hangingPunct="1">
              <a:defRPr/>
            </a:pPr>
            <a:endParaRPr lang="en-US" b="1">
              <a:latin typeface="Arial" panose="020B0604020202020204" pitchFamily="34" charset="0"/>
              <a:cs typeface="Arial" panose="020B0604020202020204" pitchFamily="34" charset="0"/>
              <a:sym typeface="Arial" panose="020B0604020202020204" pitchFamily="34" charset="0"/>
            </a:endParaRPr>
          </a:p>
        </p:txBody>
      </p:sp>
      <p:sp>
        <p:nvSpPr>
          <p:cNvPr id="18436" name="Slide Number Placeholder 4"/>
          <p:cNvSpPr>
            <a:spLocks noGrp="1"/>
          </p:cNvSpPr>
          <p:nvPr>
            <p:ph type="sldNum" sz="quarter" idx="12"/>
          </p:nvPr>
        </p:nvSpPr>
        <p:spPr bwMode="auto">
          <a:noFill/>
          <a:ln>
            <a:miter lim="800000"/>
            <a:headEnd/>
            <a:tailEnd/>
          </a:ln>
        </p:spPr>
        <p:txBody>
          <a:bodyPr/>
          <a:lstStyle/>
          <a:p>
            <a:fld id="{7EC68E81-1805-4CD3-ADB6-66A991F1E4CD}" type="slidenum">
              <a:rPr lang="en-US" altLang="en-US"/>
              <a:pPr/>
              <a:t>7</a:t>
            </a:fld>
            <a:endParaRPr lang="en-US" altLang="en-US"/>
          </a:p>
        </p:txBody>
      </p:sp>
      <p:sp>
        <p:nvSpPr>
          <p:cNvPr id="18437" name="Title 1"/>
          <p:cNvSpPr>
            <a:spLocks noGrp="1"/>
          </p:cNvSpPr>
          <p:nvPr>
            <p:ph type="body" idx="4294967295"/>
          </p:nvPr>
        </p:nvSpPr>
        <p:spPr>
          <a:xfrm>
            <a:off x="441325" y="296863"/>
            <a:ext cx="8453438" cy="755650"/>
          </a:xfrm>
          <a:noFill/>
        </p:spPr>
        <p:txBody>
          <a:bodyPr anchor="ctr"/>
          <a:lstStyle/>
          <a:p>
            <a:pPr marL="0" indent="0" eaLnBrk="1" hangingPunct="1">
              <a:spcBef>
                <a:spcPct val="0"/>
              </a:spcBef>
              <a:buFontTx/>
              <a:buNone/>
            </a:pPr>
            <a:r>
              <a:rPr lang="en-US" altLang="en-US" b="1" smtClean="0">
                <a:latin typeface="Arial" pitchFamily="34" charset="0"/>
                <a:cs typeface="Arial" pitchFamily="34" charset="0"/>
              </a:rPr>
              <a:t>2015-2019 Capital Program Budget</a:t>
            </a:r>
          </a:p>
        </p:txBody>
      </p:sp>
      <p:cxnSp>
        <p:nvCxnSpPr>
          <p:cNvPr id="25" name="Straight Connector 24"/>
          <p:cNvCxnSpPr/>
          <p:nvPr>
            <p:custDataLst>
              <p:tags r:id="rId3"/>
            </p:custDataLst>
          </p:nvPr>
        </p:nvCxnSpPr>
        <p:spPr bwMode="auto">
          <a:xfrm>
            <a:off x="7391400" y="5334000"/>
            <a:ext cx="0" cy="257175"/>
          </a:xfrm>
          <a:prstGeom prst="line">
            <a:avLst/>
          </a:prstGeom>
          <a:ln w="3175">
            <a:solidFill>
              <a:schemeClr val="tx1"/>
            </a:solidFill>
            <a:prstDash val="lgDash"/>
            <a:headEnd type="none"/>
            <a:tailEnd type="none"/>
          </a:ln>
          <a:effectLst/>
          <a:extLst>
            <a:ext uri="{AF507438-7753-43E0-B8FC-AC1667EBCBE1}">
              <a14:hiddenEffects xmlns:a14="http://schemas.microsoft.com/office/drawing/2010/main" xmlns="">
                <a:effectLst>
                  <a:outerShdw blurRad="40000" dist="20000" dir="5400000" rotWithShape="0">
                    <a:srgbClr val="000000">
                      <a:alpha val="38000"/>
                    </a:srgbClr>
                  </a:outerShdw>
                </a:effectLst>
              </a14:hiddenEffects>
            </a:ext>
          </a:ex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custDataLst>
              <p:tags r:id="rId4"/>
            </p:custDataLst>
          </p:nvPr>
        </p:nvCxnSpPr>
        <p:spPr bwMode="auto">
          <a:xfrm>
            <a:off x="6943725" y="4743450"/>
            <a:ext cx="0" cy="257175"/>
          </a:xfrm>
          <a:prstGeom prst="line">
            <a:avLst/>
          </a:prstGeom>
          <a:ln w="3175">
            <a:solidFill>
              <a:schemeClr val="tx1"/>
            </a:solidFill>
            <a:prstDash val="lgDash"/>
            <a:headEnd type="none"/>
            <a:tailEnd type="none"/>
          </a:ln>
          <a:effectLst/>
          <a:extLst>
            <a:ext uri="{AF507438-7753-43E0-B8FC-AC1667EBCBE1}">
              <a14:hiddenEffects xmlns:a14="http://schemas.microsoft.com/office/drawing/2010/main" xmlns="">
                <a:effectLst>
                  <a:outerShdw blurRad="40000" dist="20000" dir="5400000" rotWithShape="0">
                    <a:srgbClr val="000000">
                      <a:alpha val="38000"/>
                    </a:srgbClr>
                  </a:outerShdw>
                </a:effectLst>
              </a14:hiddenEffects>
            </a:ext>
          </a:ex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custDataLst>
              <p:tags r:id="rId5"/>
            </p:custDataLst>
          </p:nvPr>
        </p:nvCxnSpPr>
        <p:spPr bwMode="auto">
          <a:xfrm>
            <a:off x="6943725" y="4162425"/>
            <a:ext cx="0" cy="257175"/>
          </a:xfrm>
          <a:prstGeom prst="line">
            <a:avLst/>
          </a:prstGeom>
          <a:ln w="3175">
            <a:solidFill>
              <a:schemeClr val="tx1"/>
            </a:solidFill>
            <a:prstDash val="lgDash"/>
            <a:headEnd type="none"/>
            <a:tailEnd type="none"/>
          </a:ln>
          <a:effectLst/>
          <a:extLst>
            <a:ext uri="{AF507438-7753-43E0-B8FC-AC1667EBCBE1}">
              <a14:hiddenEffects xmlns:a14="http://schemas.microsoft.com/office/drawing/2010/main" xmlns="">
                <a:effectLst>
                  <a:outerShdw blurRad="40000" dist="20000" dir="5400000" rotWithShape="0">
                    <a:srgbClr val="000000">
                      <a:alpha val="38000"/>
                    </a:srgbClr>
                  </a:outerShdw>
                </a:effectLst>
              </a14:hiddenEffects>
            </a:ext>
          </a:ex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custDataLst>
              <p:tags r:id="rId6"/>
            </p:custDataLst>
          </p:nvPr>
        </p:nvCxnSpPr>
        <p:spPr bwMode="auto">
          <a:xfrm>
            <a:off x="6143625" y="3581400"/>
            <a:ext cx="0" cy="257175"/>
          </a:xfrm>
          <a:prstGeom prst="line">
            <a:avLst/>
          </a:prstGeom>
          <a:ln w="3175">
            <a:solidFill>
              <a:schemeClr val="tx1"/>
            </a:solidFill>
            <a:prstDash val="lgDash"/>
            <a:headEnd type="none"/>
            <a:tailEnd type="none"/>
          </a:ln>
          <a:effectLst/>
          <a:extLst>
            <a:ext uri="{AF507438-7753-43E0-B8FC-AC1667EBCBE1}">
              <a14:hiddenEffects xmlns:a14="http://schemas.microsoft.com/office/drawing/2010/main" xmlns="">
                <a:effectLst>
                  <a:outerShdw blurRad="40000" dist="20000" dir="5400000" rotWithShape="0">
                    <a:srgbClr val="000000">
                      <a:alpha val="38000"/>
                    </a:srgbClr>
                  </a:outerShdw>
                </a:effectLst>
              </a14:hiddenEffects>
            </a:ext>
          </a:ex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custDataLst>
              <p:tags r:id="rId7"/>
            </p:custDataLst>
          </p:nvPr>
        </p:nvCxnSpPr>
        <p:spPr bwMode="auto">
          <a:xfrm>
            <a:off x="6143625" y="2990850"/>
            <a:ext cx="0" cy="257175"/>
          </a:xfrm>
          <a:prstGeom prst="line">
            <a:avLst/>
          </a:prstGeom>
          <a:ln w="3175">
            <a:solidFill>
              <a:schemeClr val="tx1"/>
            </a:solidFill>
            <a:prstDash val="lgDash"/>
            <a:headEnd type="none"/>
            <a:tailEnd type="none"/>
          </a:ln>
          <a:effectLst/>
          <a:extLst>
            <a:ext uri="{AF507438-7753-43E0-B8FC-AC1667EBCBE1}">
              <a14:hiddenEffects xmlns:a14="http://schemas.microsoft.com/office/drawing/2010/main" xmlns="">
                <a:effectLst>
                  <a:outerShdw blurRad="40000" dist="20000" dir="5400000" rotWithShape="0">
                    <a:srgbClr val="000000">
                      <a:alpha val="38000"/>
                    </a:srgbClr>
                  </a:outerShdw>
                </a:effectLst>
              </a14:hiddenEffects>
            </a:ext>
          </a:extLst>
        </p:spPr>
        <p:style>
          <a:lnRef idx="2">
            <a:schemeClr val="accent1"/>
          </a:lnRef>
          <a:fillRef idx="0">
            <a:schemeClr val="accent1"/>
          </a:fillRef>
          <a:effectRef idx="1">
            <a:schemeClr val="accent1"/>
          </a:effectRef>
          <a:fontRef idx="minor">
            <a:schemeClr val="tx1"/>
          </a:fontRef>
        </p:style>
      </p:cxnSp>
      <p:cxnSp>
        <p:nvCxnSpPr>
          <p:cNvPr id="30" name="Straight Connector 29"/>
          <p:cNvCxnSpPr/>
          <p:nvPr>
            <p:custDataLst>
              <p:tags r:id="rId8"/>
            </p:custDataLst>
          </p:nvPr>
        </p:nvCxnSpPr>
        <p:spPr bwMode="auto">
          <a:xfrm>
            <a:off x="6115050" y="2409825"/>
            <a:ext cx="0" cy="257175"/>
          </a:xfrm>
          <a:prstGeom prst="line">
            <a:avLst/>
          </a:prstGeom>
          <a:ln w="3175">
            <a:solidFill>
              <a:schemeClr val="tx1"/>
            </a:solidFill>
            <a:prstDash val="lgDash"/>
            <a:headEnd type="none"/>
            <a:tailEnd type="none"/>
          </a:ln>
          <a:effectLst/>
          <a:extLst>
            <a:ext uri="{AF507438-7753-43E0-B8FC-AC1667EBCBE1}">
              <a14:hiddenEffects xmlns:a14="http://schemas.microsoft.com/office/drawing/2010/main" xmlns="">
                <a:effectLst>
                  <a:outerShdw blurRad="40000" dist="20000" dir="5400000" rotWithShape="0">
                    <a:srgbClr val="000000">
                      <a:alpha val="38000"/>
                    </a:srgbClr>
                  </a:outerShdw>
                </a:effectLst>
              </a14:hiddenEffects>
            </a:ext>
          </a:ex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custDataLst>
              <p:tags r:id="rId9"/>
            </p:custDataLst>
          </p:nvPr>
        </p:nvCxnSpPr>
        <p:spPr bwMode="auto">
          <a:xfrm>
            <a:off x="5286375" y="1819275"/>
            <a:ext cx="0" cy="257175"/>
          </a:xfrm>
          <a:prstGeom prst="line">
            <a:avLst/>
          </a:prstGeom>
          <a:ln w="3175">
            <a:solidFill>
              <a:schemeClr val="tx1"/>
            </a:solidFill>
            <a:prstDash val="lgDash"/>
            <a:headEnd type="none"/>
            <a:tailEnd type="none"/>
          </a:ln>
          <a:effectLst/>
          <a:extLst>
            <a:ext uri="{AF507438-7753-43E0-B8FC-AC1667EBCBE1}">
              <a14:hiddenEffects xmlns:a14="http://schemas.microsoft.com/office/drawing/2010/main" xmlns="">
                <a:effectLst>
                  <a:outerShdw blurRad="40000" dist="20000" dir="5400000" rotWithShape="0">
                    <a:srgbClr val="000000">
                      <a:alpha val="38000"/>
                    </a:srgbClr>
                  </a:outerShdw>
                </a:effectLst>
              </a14:hiddenEffects>
            </a:ext>
          </a:extLst>
        </p:spPr>
        <p:style>
          <a:lnRef idx="2">
            <a:schemeClr val="accent1"/>
          </a:lnRef>
          <a:fillRef idx="0">
            <a:schemeClr val="accent1"/>
          </a:fillRef>
          <a:effectRef idx="1">
            <a:schemeClr val="accent1"/>
          </a:effectRef>
          <a:fontRef idx="minor">
            <a:schemeClr val="tx1"/>
          </a:fontRef>
        </p:style>
      </p:cxnSp>
      <p:graphicFrame>
        <p:nvGraphicFramePr>
          <p:cNvPr id="18445" name="Object 1"/>
          <p:cNvGraphicFramePr>
            <a:graphicFrameLocks/>
          </p:cNvGraphicFramePr>
          <p:nvPr/>
        </p:nvGraphicFramePr>
        <p:xfrm>
          <a:off x="2628900" y="1257300"/>
          <a:ext cx="4867275" cy="4886325"/>
        </p:xfrm>
        <a:graphic>
          <a:graphicData uri="http://schemas.openxmlformats.org/presentationml/2006/ole">
            <p:oleObj spid="_x0000_s18445" name="Chart" r:id="rId29" imgW="4867359" imgH="4886257" progId="MSGraph.Chart.8">
              <p:embed followColorScheme="full"/>
            </p:oleObj>
          </a:graphicData>
        </a:graphic>
      </p:graphicFrame>
      <p:sp>
        <p:nvSpPr>
          <p:cNvPr id="18446" name="Text Placeholder 28"/>
          <p:cNvSpPr>
            <a:spLocks noGrp="1"/>
          </p:cNvSpPr>
          <p:nvPr>
            <p:ph type="body" idx="4294967295"/>
            <p:custDataLst>
              <p:tags r:id="rId10"/>
            </p:custDataLst>
          </p:nvPr>
        </p:nvSpPr>
        <p:spPr>
          <a:xfrm>
            <a:off x="1500188" y="5616575"/>
            <a:ext cx="1062037" cy="274638"/>
          </a:xfrm>
        </p:spPr>
        <p:txBody>
          <a:bodyPr wrap="none" lIns="0" tIns="0" rIns="0" bIns="0" anchor="ctr"/>
          <a:lstStyle/>
          <a:p>
            <a:pPr marL="0" indent="0" algn="r">
              <a:spcBef>
                <a:spcPct val="0"/>
              </a:spcBef>
              <a:buFont typeface="Arial" pitchFamily="34" charset="0"/>
              <a:buNone/>
            </a:pPr>
            <a:fld id="{87B50C68-5F37-4C68-B0E9-75F65F59B594}" type="datetime'M''''''T''A ''''''''''''T''o''''''''''t''''''''a''''l'">
              <a:rPr lang="en-US" altLang="en-US" sz="1800" b="1" smtClean="0">
                <a:latin typeface="Arial" pitchFamily="34" charset="0"/>
                <a:cs typeface="Arial" pitchFamily="34" charset="0"/>
              </a:rPr>
              <a:pPr marL="0" indent="0" algn="r">
                <a:spcBef>
                  <a:spcPct val="0"/>
                </a:spcBef>
                <a:buFont typeface="Arial" pitchFamily="34" charset="0"/>
                <a:buNone/>
              </a:pPr>
              <a:t>MTA Total</a:t>
            </a:fld>
            <a:endParaRPr lang="en-US" altLang="en-US" sz="1800" b="1" smtClean="0">
              <a:latin typeface="Arial" pitchFamily="34" charset="0"/>
              <a:cs typeface="Arial" pitchFamily="34" charset="0"/>
              <a:sym typeface="Arial" pitchFamily="34" charset="0"/>
            </a:endParaRPr>
          </a:p>
        </p:txBody>
      </p:sp>
      <p:sp>
        <p:nvSpPr>
          <p:cNvPr id="18447" name="Text Placeholder 13"/>
          <p:cNvSpPr>
            <a:spLocks noGrp="1"/>
          </p:cNvSpPr>
          <p:nvPr>
            <p:ph type="body" idx="4294967295"/>
            <p:custDataLst>
              <p:tags r:id="rId11"/>
            </p:custDataLst>
          </p:nvPr>
        </p:nvSpPr>
        <p:spPr bwMode="gray">
          <a:xfrm>
            <a:off x="7416800" y="5616575"/>
            <a:ext cx="841375" cy="274638"/>
          </a:xfrm>
        </p:spPr>
        <p:txBody>
          <a:bodyPr wrap="none" lIns="33338" tIns="0" rIns="33338" bIns="0" anchor="ctr"/>
          <a:lstStyle/>
          <a:p>
            <a:pPr marL="0" indent="0">
              <a:spcBef>
                <a:spcPct val="0"/>
              </a:spcBef>
              <a:buFont typeface="Arial" pitchFamily="34" charset="0"/>
              <a:buNone/>
            </a:pPr>
            <a:fld id="{C25C970A-F786-492C-BF24-6F42A8A98FC4}" type="datetime'''''''''''''''''$3''''''''''''2''''''''''''''''''''.''''''''0'">
              <a:rPr lang="en-US" altLang="en-US" sz="1800" b="1" smtClean="0">
                <a:latin typeface="Arial" pitchFamily="34" charset="0"/>
                <a:cs typeface="Arial" pitchFamily="34" charset="0"/>
              </a:rPr>
              <a:pPr marL="0" indent="0">
                <a:spcBef>
                  <a:spcPct val="0"/>
                </a:spcBef>
                <a:buFont typeface="Arial" pitchFamily="34" charset="0"/>
                <a:buNone/>
              </a:pPr>
              <a:t>$32.0</a:t>
            </a:fld>
            <a:r>
              <a:rPr lang="en-US" altLang="en-US" sz="1800" b="1" smtClean="0">
                <a:latin typeface="Arial" pitchFamily="34" charset="0"/>
                <a:cs typeface="Arial" pitchFamily="34" charset="0"/>
                <a:sym typeface="Arial" pitchFamily="34" charset="0"/>
              </a:rPr>
              <a:t> b</a:t>
            </a:r>
          </a:p>
        </p:txBody>
      </p:sp>
      <p:sp>
        <p:nvSpPr>
          <p:cNvPr id="18448" name="Text Placeholder 27"/>
          <p:cNvSpPr>
            <a:spLocks noGrp="1"/>
          </p:cNvSpPr>
          <p:nvPr>
            <p:ph type="body" idx="4294967295"/>
            <p:custDataLst>
              <p:tags r:id="rId12"/>
            </p:custDataLst>
          </p:nvPr>
        </p:nvSpPr>
        <p:spPr>
          <a:xfrm>
            <a:off x="2117725" y="5030788"/>
            <a:ext cx="444500" cy="274637"/>
          </a:xfrm>
        </p:spPr>
        <p:txBody>
          <a:bodyPr wrap="none" lIns="0" tIns="0" rIns="0" bIns="0" anchor="ctr"/>
          <a:lstStyle/>
          <a:p>
            <a:pPr marL="0" indent="0" algn="r">
              <a:spcBef>
                <a:spcPct val="0"/>
              </a:spcBef>
              <a:buFont typeface="Arial" pitchFamily="34" charset="0"/>
              <a:buNone/>
            </a:pPr>
            <a:fld id="{432B1D2F-EB1E-41D4-A6E6-F6AF1CCEF15E}" type="datetime'''''''''''''''B''&amp;''''''''''''''T'">
              <a:rPr lang="en-US" altLang="en-US" sz="1800" smtClean="0">
                <a:latin typeface="Arial" pitchFamily="34" charset="0"/>
                <a:cs typeface="Arial" pitchFamily="34" charset="0"/>
              </a:rPr>
              <a:pPr marL="0" indent="0" algn="r">
                <a:spcBef>
                  <a:spcPct val="0"/>
                </a:spcBef>
                <a:buFont typeface="Arial" pitchFamily="34" charset="0"/>
                <a:buNone/>
              </a:pPr>
              <a:t>B&amp;T</a:t>
            </a:fld>
            <a:endParaRPr lang="en-US" altLang="en-US" sz="1800" smtClean="0">
              <a:latin typeface="Arial" pitchFamily="34" charset="0"/>
              <a:cs typeface="Arial" pitchFamily="34" charset="0"/>
              <a:sym typeface="Arial" pitchFamily="34" charset="0"/>
            </a:endParaRPr>
          </a:p>
        </p:txBody>
      </p:sp>
      <p:sp>
        <p:nvSpPr>
          <p:cNvPr id="18449" name="Text Placeholder 11"/>
          <p:cNvSpPr>
            <a:spLocks noGrp="1"/>
          </p:cNvSpPr>
          <p:nvPr>
            <p:ph type="body" idx="4294967295"/>
            <p:custDataLst>
              <p:tags r:id="rId13"/>
            </p:custDataLst>
          </p:nvPr>
        </p:nvSpPr>
        <p:spPr bwMode="gray">
          <a:xfrm>
            <a:off x="7416800" y="5030788"/>
            <a:ext cx="511175" cy="274637"/>
          </a:xfrm>
        </p:spPr>
        <p:txBody>
          <a:bodyPr wrap="none" lIns="33338" tIns="0" rIns="33338" bIns="0" anchor="ctr"/>
          <a:lstStyle/>
          <a:p>
            <a:pPr marL="0" indent="0">
              <a:spcBef>
                <a:spcPct val="0"/>
              </a:spcBef>
              <a:buFont typeface="Arial" pitchFamily="34" charset="0"/>
              <a:buNone/>
            </a:pPr>
            <a:fld id="{19E8A327-1C94-4D6A-93C8-E96F2EA2FDB9}" type="datetime'''''$''''''''''''''3''''.''''''1'''''''''''''''''''">
              <a:rPr lang="en-US" altLang="en-US" sz="1800" smtClean="0">
                <a:latin typeface="Arial" pitchFamily="34" charset="0"/>
                <a:cs typeface="Arial" pitchFamily="34" charset="0"/>
              </a:rPr>
              <a:pPr marL="0" indent="0">
                <a:spcBef>
                  <a:spcPct val="0"/>
                </a:spcBef>
                <a:buFont typeface="Arial" pitchFamily="34" charset="0"/>
                <a:buNone/>
              </a:pPr>
              <a:t>$3.1</a:t>
            </a:fld>
            <a:endParaRPr lang="en-US" altLang="en-US" sz="1800" smtClean="0">
              <a:latin typeface="Arial" pitchFamily="34" charset="0"/>
              <a:cs typeface="Arial" pitchFamily="34" charset="0"/>
              <a:sym typeface="Arial" pitchFamily="34" charset="0"/>
            </a:endParaRPr>
          </a:p>
        </p:txBody>
      </p:sp>
      <p:sp>
        <p:nvSpPr>
          <p:cNvPr id="18450" name="Text Placeholder 26"/>
          <p:cNvSpPr>
            <a:spLocks noGrp="1"/>
          </p:cNvSpPr>
          <p:nvPr>
            <p:ph type="body" idx="4294967295"/>
            <p:custDataLst>
              <p:tags r:id="rId14"/>
            </p:custDataLst>
          </p:nvPr>
        </p:nvSpPr>
        <p:spPr>
          <a:xfrm>
            <a:off x="1322388" y="4445000"/>
            <a:ext cx="1239837" cy="274638"/>
          </a:xfrm>
        </p:spPr>
        <p:txBody>
          <a:bodyPr wrap="none" lIns="0" tIns="0" rIns="0" bIns="0" anchor="ctr"/>
          <a:lstStyle/>
          <a:p>
            <a:pPr marL="0" indent="0" algn="r">
              <a:spcBef>
                <a:spcPct val="0"/>
              </a:spcBef>
              <a:buFont typeface="Arial" pitchFamily="34" charset="0"/>
              <a:buNone/>
            </a:pPr>
            <a:fld id="{304FD3E1-150B-46DF-BFC1-A78C9D5B9572}" type="datetime'CPRB ''''''''''''''''To''''t''''a''''l'''">
              <a:rPr lang="en-US" altLang="en-US" sz="1800" b="1" smtClean="0">
                <a:latin typeface="Arial" pitchFamily="34" charset="0"/>
                <a:cs typeface="Arial" pitchFamily="34" charset="0"/>
              </a:rPr>
              <a:pPr marL="0" indent="0" algn="r">
                <a:spcBef>
                  <a:spcPct val="0"/>
                </a:spcBef>
                <a:buFont typeface="Arial" pitchFamily="34" charset="0"/>
                <a:buNone/>
              </a:pPr>
              <a:t>CPRB Total</a:t>
            </a:fld>
            <a:endParaRPr lang="en-US" altLang="en-US" sz="1800" b="1" smtClean="0">
              <a:latin typeface="Arial" pitchFamily="34" charset="0"/>
              <a:cs typeface="Arial" pitchFamily="34" charset="0"/>
              <a:sym typeface="Arial" pitchFamily="34" charset="0"/>
            </a:endParaRPr>
          </a:p>
        </p:txBody>
      </p:sp>
      <p:sp>
        <p:nvSpPr>
          <p:cNvPr id="18451" name="Text Placeholder 10"/>
          <p:cNvSpPr>
            <a:spLocks noGrp="1"/>
          </p:cNvSpPr>
          <p:nvPr>
            <p:ph type="body" idx="4294967295"/>
            <p:custDataLst>
              <p:tags r:id="rId15"/>
            </p:custDataLst>
          </p:nvPr>
        </p:nvSpPr>
        <p:spPr bwMode="gray">
          <a:xfrm>
            <a:off x="6969125" y="4445000"/>
            <a:ext cx="638175" cy="274638"/>
          </a:xfrm>
        </p:spPr>
        <p:txBody>
          <a:bodyPr wrap="none" lIns="33338" tIns="0" rIns="33338" bIns="0" anchor="ctr"/>
          <a:lstStyle/>
          <a:p>
            <a:pPr marL="0" indent="0">
              <a:spcBef>
                <a:spcPct val="0"/>
              </a:spcBef>
              <a:buFont typeface="Arial" pitchFamily="34" charset="0"/>
              <a:buNone/>
            </a:pPr>
            <a:fld id="{FF5A64C4-0F8E-447D-BC01-B5ACBF958A88}" type="datetime'''$''2''9''''''''''''''''''.''''''''''0'''">
              <a:rPr lang="en-US" altLang="en-US" sz="1800" b="1" smtClean="0">
                <a:latin typeface="Arial" pitchFamily="34" charset="0"/>
                <a:cs typeface="Arial" pitchFamily="34" charset="0"/>
              </a:rPr>
              <a:pPr marL="0" indent="0">
                <a:spcBef>
                  <a:spcPct val="0"/>
                </a:spcBef>
                <a:buFont typeface="Arial" pitchFamily="34" charset="0"/>
                <a:buNone/>
              </a:pPr>
              <a:t>$29.0</a:t>
            </a:fld>
            <a:endParaRPr lang="en-US" altLang="en-US" sz="1800" b="1" smtClean="0">
              <a:latin typeface="Arial" pitchFamily="34" charset="0"/>
              <a:cs typeface="Arial" pitchFamily="34" charset="0"/>
              <a:sym typeface="Arial" pitchFamily="34" charset="0"/>
            </a:endParaRPr>
          </a:p>
        </p:txBody>
      </p:sp>
      <p:sp>
        <p:nvSpPr>
          <p:cNvPr id="18452" name="Text Placeholder 25"/>
          <p:cNvSpPr>
            <a:spLocks noGrp="1"/>
          </p:cNvSpPr>
          <p:nvPr>
            <p:ph type="body" idx="4294967295"/>
            <p:custDataLst>
              <p:tags r:id="rId16"/>
            </p:custDataLst>
          </p:nvPr>
        </p:nvSpPr>
        <p:spPr>
          <a:xfrm>
            <a:off x="509588" y="3863975"/>
            <a:ext cx="2052637" cy="274638"/>
          </a:xfrm>
        </p:spPr>
        <p:txBody>
          <a:bodyPr wrap="none" lIns="0" tIns="0" rIns="0" bIns="0" anchor="ctr"/>
          <a:lstStyle/>
          <a:p>
            <a:pPr marL="0" indent="0" algn="r">
              <a:spcBef>
                <a:spcPct val="0"/>
              </a:spcBef>
              <a:buFont typeface="Arial" pitchFamily="34" charset="0"/>
              <a:buNone/>
            </a:pPr>
            <a:fld id="{A1A90ABD-E82B-4744-9ABC-1B0B43F9E216}" type="datetime'''''''''MT''AC''''''C'' ''''''/'''''''' ''E''x''''pan''sio''n'">
              <a:rPr lang="en-US" altLang="en-US" sz="1800" smtClean="0">
                <a:latin typeface="Arial" pitchFamily="34" charset="0"/>
                <a:cs typeface="Arial" pitchFamily="34" charset="0"/>
              </a:rPr>
              <a:pPr marL="0" indent="0" algn="r">
                <a:spcBef>
                  <a:spcPct val="0"/>
                </a:spcBef>
                <a:buFont typeface="Arial" pitchFamily="34" charset="0"/>
                <a:buNone/>
              </a:pPr>
              <a:t>MTACC / Expansion</a:t>
            </a:fld>
            <a:endParaRPr lang="en-US" altLang="en-US" sz="1800" smtClean="0">
              <a:latin typeface="Arial" pitchFamily="34" charset="0"/>
              <a:cs typeface="Arial" pitchFamily="34" charset="0"/>
              <a:sym typeface="Arial" pitchFamily="34" charset="0"/>
            </a:endParaRPr>
          </a:p>
        </p:txBody>
      </p:sp>
      <p:sp>
        <p:nvSpPr>
          <p:cNvPr id="18453" name="Text Placeholder 9"/>
          <p:cNvSpPr>
            <a:spLocks noGrp="1"/>
          </p:cNvSpPr>
          <p:nvPr>
            <p:ph type="body" idx="4294967295"/>
            <p:custDataLst>
              <p:tags r:id="rId17"/>
            </p:custDataLst>
          </p:nvPr>
        </p:nvSpPr>
        <p:spPr bwMode="gray">
          <a:xfrm>
            <a:off x="6969125" y="3863975"/>
            <a:ext cx="511175" cy="274638"/>
          </a:xfrm>
        </p:spPr>
        <p:txBody>
          <a:bodyPr wrap="none" lIns="33338" tIns="0" rIns="33338" bIns="0" anchor="ctr"/>
          <a:lstStyle/>
          <a:p>
            <a:pPr marL="0" indent="0">
              <a:spcBef>
                <a:spcPct val="0"/>
              </a:spcBef>
              <a:buFont typeface="Arial" pitchFamily="34" charset="0"/>
              <a:buNone/>
            </a:pPr>
            <a:fld id="{E784DB24-1E79-499D-8ECB-A84360C73A5B}" type="datetime'''''''''''''''''''''$''''''5.''''''''''''5'''''''''''''''''">
              <a:rPr lang="en-US" altLang="en-US" sz="1800" smtClean="0">
                <a:latin typeface="Arial" pitchFamily="34" charset="0"/>
                <a:cs typeface="Arial" pitchFamily="34" charset="0"/>
              </a:rPr>
              <a:pPr marL="0" indent="0">
                <a:spcBef>
                  <a:spcPct val="0"/>
                </a:spcBef>
                <a:buFont typeface="Arial" pitchFamily="34" charset="0"/>
                <a:buNone/>
              </a:pPr>
              <a:t>$5.5</a:t>
            </a:fld>
            <a:endParaRPr lang="en-US" altLang="en-US" sz="1800" smtClean="0">
              <a:latin typeface="Arial" pitchFamily="34" charset="0"/>
              <a:cs typeface="Arial" pitchFamily="34" charset="0"/>
              <a:sym typeface="Arial" pitchFamily="34" charset="0"/>
            </a:endParaRPr>
          </a:p>
        </p:txBody>
      </p:sp>
      <p:sp>
        <p:nvSpPr>
          <p:cNvPr id="18454" name="Text Placeholder 24"/>
          <p:cNvSpPr>
            <a:spLocks noGrp="1"/>
          </p:cNvSpPr>
          <p:nvPr>
            <p:ph type="body" idx="4294967295"/>
            <p:custDataLst>
              <p:tags r:id="rId18"/>
            </p:custDataLst>
          </p:nvPr>
        </p:nvSpPr>
        <p:spPr>
          <a:xfrm>
            <a:off x="1330325" y="3278188"/>
            <a:ext cx="1231900" cy="274637"/>
          </a:xfrm>
        </p:spPr>
        <p:txBody>
          <a:bodyPr wrap="none" lIns="0" tIns="0" rIns="0" bIns="0" anchor="ctr"/>
          <a:lstStyle/>
          <a:p>
            <a:pPr marL="0" indent="0" algn="r">
              <a:spcBef>
                <a:spcPct val="0"/>
              </a:spcBef>
              <a:buFont typeface="Arial" pitchFamily="34" charset="0"/>
              <a:buNone/>
            </a:pPr>
            <a:fld id="{982C54A2-DF6C-4294-9B16-DF7DA077E23A}" type="datetime'''''C''''''''''P''R''''B'''''''''''' ''''''''''''''Core'''">
              <a:rPr lang="en-US" altLang="en-US" sz="1800" b="1" smtClean="0">
                <a:latin typeface="Arial" pitchFamily="34" charset="0"/>
                <a:cs typeface="Arial" pitchFamily="34" charset="0"/>
              </a:rPr>
              <a:pPr marL="0" indent="0" algn="r">
                <a:spcBef>
                  <a:spcPct val="0"/>
                </a:spcBef>
                <a:buFont typeface="Arial" pitchFamily="34" charset="0"/>
                <a:buNone/>
              </a:pPr>
              <a:t>CPRB Core</a:t>
            </a:fld>
            <a:endParaRPr lang="en-US" altLang="en-US" sz="1800" b="1" smtClean="0">
              <a:latin typeface="Arial" pitchFamily="34" charset="0"/>
              <a:cs typeface="Arial" pitchFamily="34" charset="0"/>
              <a:sym typeface="Arial" pitchFamily="34" charset="0"/>
            </a:endParaRPr>
          </a:p>
        </p:txBody>
      </p:sp>
      <p:sp>
        <p:nvSpPr>
          <p:cNvPr id="18455" name="Text Placeholder 8"/>
          <p:cNvSpPr>
            <a:spLocks noGrp="1"/>
          </p:cNvSpPr>
          <p:nvPr>
            <p:ph type="body" idx="4294967295"/>
            <p:custDataLst>
              <p:tags r:id="rId19"/>
            </p:custDataLst>
          </p:nvPr>
        </p:nvSpPr>
        <p:spPr bwMode="gray">
          <a:xfrm>
            <a:off x="6169025" y="3278188"/>
            <a:ext cx="638175" cy="274637"/>
          </a:xfrm>
        </p:spPr>
        <p:txBody>
          <a:bodyPr wrap="none" lIns="33338" tIns="0" rIns="33338" bIns="0" anchor="ctr"/>
          <a:lstStyle/>
          <a:p>
            <a:pPr marL="0" indent="0">
              <a:spcBef>
                <a:spcPct val="0"/>
              </a:spcBef>
              <a:buFont typeface="Arial" pitchFamily="34" charset="0"/>
              <a:buNone/>
            </a:pPr>
            <a:fld id="{5BEE2637-7EC2-45CF-B3BC-61BDCB5613D6}" type="datetime'''''$''2''''''''3''''''''''''''''''''''''''''''''.''''''5'">
              <a:rPr lang="en-US" altLang="en-US" sz="1800" b="1" smtClean="0">
                <a:latin typeface="Arial" pitchFamily="34" charset="0"/>
                <a:cs typeface="Arial" pitchFamily="34" charset="0"/>
              </a:rPr>
              <a:pPr marL="0" indent="0">
                <a:spcBef>
                  <a:spcPct val="0"/>
                </a:spcBef>
                <a:buFont typeface="Arial" pitchFamily="34" charset="0"/>
                <a:buNone/>
              </a:pPr>
              <a:t>$23.5</a:t>
            </a:fld>
            <a:endParaRPr lang="en-US" altLang="en-US" sz="1800" b="1" smtClean="0">
              <a:latin typeface="Arial" pitchFamily="34" charset="0"/>
              <a:cs typeface="Arial" pitchFamily="34" charset="0"/>
              <a:sym typeface="Arial" pitchFamily="34" charset="0"/>
            </a:endParaRPr>
          </a:p>
        </p:txBody>
      </p:sp>
      <p:sp>
        <p:nvSpPr>
          <p:cNvPr id="18456" name="Text Placeholder 23"/>
          <p:cNvSpPr>
            <a:spLocks noGrp="1"/>
          </p:cNvSpPr>
          <p:nvPr>
            <p:ph type="body" idx="4294967295"/>
            <p:custDataLst>
              <p:tags r:id="rId20"/>
            </p:custDataLst>
          </p:nvPr>
        </p:nvSpPr>
        <p:spPr>
          <a:xfrm>
            <a:off x="860425" y="2692400"/>
            <a:ext cx="1701800" cy="274638"/>
          </a:xfrm>
        </p:spPr>
        <p:txBody>
          <a:bodyPr wrap="none" lIns="0" tIns="0" rIns="0" bIns="0" anchor="ctr"/>
          <a:lstStyle/>
          <a:p>
            <a:pPr marL="0" indent="0" algn="r">
              <a:spcBef>
                <a:spcPct val="0"/>
              </a:spcBef>
              <a:buFont typeface="Arial" pitchFamily="34" charset="0"/>
              <a:buNone/>
            </a:pPr>
            <a:fld id="{D8122855-77BF-4535-ABC0-4761F2AD6015}" type="datetime'''''''P''''''D / In''''''''''''''''''''''te''''rag''''e''ncy'">
              <a:rPr lang="en-US" altLang="en-US" sz="1800" smtClean="0">
                <a:latin typeface="Arial" pitchFamily="34" charset="0"/>
                <a:cs typeface="Arial" pitchFamily="34" charset="0"/>
              </a:rPr>
              <a:pPr marL="0" indent="0" algn="r">
                <a:spcBef>
                  <a:spcPct val="0"/>
                </a:spcBef>
                <a:buFont typeface="Arial" pitchFamily="34" charset="0"/>
                <a:buNone/>
              </a:pPr>
              <a:t>PD / Interagency</a:t>
            </a:fld>
            <a:endParaRPr lang="en-US" altLang="en-US" sz="1800" smtClean="0">
              <a:latin typeface="Arial" pitchFamily="34" charset="0"/>
              <a:cs typeface="Arial" pitchFamily="34" charset="0"/>
              <a:sym typeface="Arial" pitchFamily="34" charset="0"/>
            </a:endParaRPr>
          </a:p>
        </p:txBody>
      </p:sp>
      <p:sp>
        <p:nvSpPr>
          <p:cNvPr id="18457" name="Text Placeholder 7"/>
          <p:cNvSpPr>
            <a:spLocks noGrp="1"/>
          </p:cNvSpPr>
          <p:nvPr>
            <p:ph type="body" idx="4294967295"/>
            <p:custDataLst>
              <p:tags r:id="rId21"/>
            </p:custDataLst>
          </p:nvPr>
        </p:nvSpPr>
        <p:spPr bwMode="gray">
          <a:xfrm>
            <a:off x="6169025" y="2692400"/>
            <a:ext cx="511175" cy="274638"/>
          </a:xfrm>
        </p:spPr>
        <p:txBody>
          <a:bodyPr wrap="none" lIns="33338" tIns="0" rIns="33338" bIns="0" anchor="ctr"/>
          <a:lstStyle/>
          <a:p>
            <a:pPr marL="0" indent="0">
              <a:spcBef>
                <a:spcPct val="0"/>
              </a:spcBef>
              <a:buFont typeface="Arial" pitchFamily="34" charset="0"/>
              <a:buNone/>
            </a:pPr>
            <a:fld id="{8065D234-5A66-43A2-8BF8-75F8EE7B7349}" type="datetime'''$0''''''''''''''''''''''''''''''''.''''''''''''2'''">
              <a:rPr lang="en-US" altLang="en-US" sz="1800" smtClean="0">
                <a:latin typeface="Arial" pitchFamily="34" charset="0"/>
                <a:cs typeface="Arial" pitchFamily="34" charset="0"/>
              </a:rPr>
              <a:pPr marL="0" indent="0">
                <a:spcBef>
                  <a:spcPct val="0"/>
                </a:spcBef>
                <a:buFont typeface="Arial" pitchFamily="34" charset="0"/>
                <a:buNone/>
              </a:pPr>
              <a:t>$0.2</a:t>
            </a:fld>
            <a:endParaRPr lang="en-US" altLang="en-US" sz="1800" smtClean="0">
              <a:latin typeface="Arial" pitchFamily="34" charset="0"/>
              <a:cs typeface="Arial" pitchFamily="34" charset="0"/>
              <a:sym typeface="Arial" pitchFamily="34" charset="0"/>
            </a:endParaRPr>
          </a:p>
        </p:txBody>
      </p:sp>
      <p:sp>
        <p:nvSpPr>
          <p:cNvPr id="18458" name="Text Placeholder 20"/>
          <p:cNvSpPr>
            <a:spLocks noGrp="1"/>
          </p:cNvSpPr>
          <p:nvPr>
            <p:ph type="body" idx="4294967295"/>
            <p:custDataLst>
              <p:tags r:id="rId22"/>
            </p:custDataLst>
          </p:nvPr>
        </p:nvSpPr>
        <p:spPr>
          <a:xfrm>
            <a:off x="1330325" y="2106613"/>
            <a:ext cx="1231900" cy="274637"/>
          </a:xfrm>
        </p:spPr>
        <p:txBody>
          <a:bodyPr wrap="none" lIns="0" tIns="0" rIns="0" bIns="0" anchor="ctr"/>
          <a:lstStyle/>
          <a:p>
            <a:pPr marL="0" indent="0" algn="r">
              <a:spcBef>
                <a:spcPct val="0"/>
              </a:spcBef>
              <a:buFont typeface="Arial" pitchFamily="34" charset="0"/>
              <a:buNone/>
            </a:pPr>
            <a:fld id="{363E9E77-5B70-408D-AFA3-F79B77D59BDA}" type="datetime'''LIRR ''/'''''''''''''''''''' M''''''''''''''''''''NR'">
              <a:rPr lang="en-US" altLang="en-US" sz="1800" smtClean="0">
                <a:latin typeface="Arial" pitchFamily="34" charset="0"/>
                <a:cs typeface="Arial" pitchFamily="34" charset="0"/>
              </a:rPr>
              <a:pPr marL="0" indent="0" algn="r">
                <a:spcBef>
                  <a:spcPct val="0"/>
                </a:spcBef>
                <a:buFont typeface="Arial" pitchFamily="34" charset="0"/>
                <a:buNone/>
              </a:pPr>
              <a:t>LIRR / MNR</a:t>
            </a:fld>
            <a:endParaRPr lang="en-US" altLang="en-US" sz="1800" smtClean="0">
              <a:latin typeface="Arial" pitchFamily="34" charset="0"/>
              <a:cs typeface="Arial" pitchFamily="34" charset="0"/>
              <a:sym typeface="Arial" pitchFamily="34" charset="0"/>
            </a:endParaRPr>
          </a:p>
        </p:txBody>
      </p:sp>
      <p:sp>
        <p:nvSpPr>
          <p:cNvPr id="18459" name="Text Placeholder 6"/>
          <p:cNvSpPr>
            <a:spLocks noGrp="1"/>
          </p:cNvSpPr>
          <p:nvPr>
            <p:ph type="body" idx="4294967295"/>
            <p:custDataLst>
              <p:tags r:id="rId23"/>
            </p:custDataLst>
          </p:nvPr>
        </p:nvSpPr>
        <p:spPr bwMode="gray">
          <a:xfrm>
            <a:off x="6140450" y="2106613"/>
            <a:ext cx="511175" cy="274637"/>
          </a:xfrm>
        </p:spPr>
        <p:txBody>
          <a:bodyPr wrap="none" lIns="33338" tIns="0" rIns="33338" bIns="0" anchor="ctr"/>
          <a:lstStyle/>
          <a:p>
            <a:pPr marL="0" indent="0">
              <a:spcBef>
                <a:spcPct val="0"/>
              </a:spcBef>
              <a:buFont typeface="Arial" pitchFamily="34" charset="0"/>
              <a:buNone/>
            </a:pPr>
            <a:fld id="{D53F803A-D762-479E-9FAC-533A8EEABA01}" type="datetime'''''''$''''5''''''''''''''''''''''''.7'''''''''''''''''''">
              <a:rPr lang="en-US" altLang="en-US" sz="1800" smtClean="0">
                <a:latin typeface="Arial" pitchFamily="34" charset="0"/>
                <a:cs typeface="Arial" pitchFamily="34" charset="0"/>
              </a:rPr>
              <a:pPr marL="0" indent="0">
                <a:spcBef>
                  <a:spcPct val="0"/>
                </a:spcBef>
                <a:buFont typeface="Arial" pitchFamily="34" charset="0"/>
                <a:buNone/>
              </a:pPr>
              <a:t>$5.7</a:t>
            </a:fld>
            <a:endParaRPr lang="en-US" altLang="en-US" sz="1800" smtClean="0">
              <a:latin typeface="Arial" pitchFamily="34" charset="0"/>
              <a:cs typeface="Arial" pitchFamily="34" charset="0"/>
              <a:sym typeface="Arial" pitchFamily="34" charset="0"/>
            </a:endParaRPr>
          </a:p>
        </p:txBody>
      </p:sp>
      <p:sp>
        <p:nvSpPr>
          <p:cNvPr id="18460" name="Text Placeholder 19"/>
          <p:cNvSpPr>
            <a:spLocks noGrp="1"/>
          </p:cNvSpPr>
          <p:nvPr>
            <p:ph type="body" idx="4294967295"/>
            <p:custDataLst>
              <p:tags r:id="rId24"/>
            </p:custDataLst>
          </p:nvPr>
        </p:nvSpPr>
        <p:spPr>
          <a:xfrm>
            <a:off x="842963" y="1520825"/>
            <a:ext cx="1719262" cy="274638"/>
          </a:xfrm>
        </p:spPr>
        <p:txBody>
          <a:bodyPr wrap="none" lIns="0" tIns="0" rIns="0" bIns="0" anchor="ctr"/>
          <a:lstStyle/>
          <a:p>
            <a:pPr marL="0" indent="0" algn="r">
              <a:spcBef>
                <a:spcPct val="0"/>
              </a:spcBef>
              <a:buFont typeface="Arial" pitchFamily="34" charset="0"/>
              <a:buNone/>
            </a:pPr>
            <a:fld id="{040AFA9A-36B9-4EE9-9367-0CBCFAA351EB}" type="datetime'''N''''YCT'''' /'''''''' ''MT''''''''''A'' ''B''u''''''''s'''">
              <a:rPr lang="en-US" altLang="en-US" sz="1800" smtClean="0">
                <a:latin typeface="Arial" pitchFamily="34" charset="0"/>
                <a:cs typeface="Arial" pitchFamily="34" charset="0"/>
              </a:rPr>
              <a:pPr marL="0" indent="0" algn="r">
                <a:spcBef>
                  <a:spcPct val="0"/>
                </a:spcBef>
                <a:buFont typeface="Arial" pitchFamily="34" charset="0"/>
                <a:buNone/>
              </a:pPr>
              <a:t>NYCT / MTA Bus</a:t>
            </a:fld>
            <a:endParaRPr lang="en-US" altLang="en-US" sz="1800" smtClean="0">
              <a:latin typeface="Arial" pitchFamily="34" charset="0"/>
              <a:cs typeface="Arial" pitchFamily="34" charset="0"/>
              <a:sym typeface="Arial" pitchFamily="34" charset="0"/>
            </a:endParaRPr>
          </a:p>
        </p:txBody>
      </p:sp>
      <p:sp>
        <p:nvSpPr>
          <p:cNvPr id="18461" name="Text Placeholder 15"/>
          <p:cNvSpPr>
            <a:spLocks noGrp="1"/>
          </p:cNvSpPr>
          <p:nvPr>
            <p:ph type="body" idx="4294967295"/>
            <p:custDataLst>
              <p:tags r:id="rId25"/>
            </p:custDataLst>
          </p:nvPr>
        </p:nvSpPr>
        <p:spPr bwMode="gray">
          <a:xfrm>
            <a:off x="5311775" y="1520825"/>
            <a:ext cx="828675" cy="274638"/>
          </a:xfrm>
        </p:spPr>
        <p:txBody>
          <a:bodyPr wrap="none" lIns="33338" tIns="0" rIns="33338" bIns="0" anchor="ctr"/>
          <a:lstStyle/>
          <a:p>
            <a:pPr marL="0" indent="0">
              <a:spcBef>
                <a:spcPct val="0"/>
              </a:spcBef>
              <a:buFont typeface="Arial" pitchFamily="34" charset="0"/>
              <a:buNone/>
            </a:pPr>
            <a:fld id="{C74939D0-CF3F-4472-A4AE-8B85D51FDE33}" type="datetime'''''$''''1''7''''''''''''''''''.''''''''''''''6'''''''''''">
              <a:rPr lang="en-US" altLang="en-US" sz="1800" smtClean="0">
                <a:latin typeface="Arial" pitchFamily="34" charset="0"/>
                <a:cs typeface="Arial" pitchFamily="34" charset="0"/>
              </a:rPr>
              <a:pPr marL="0" indent="0">
                <a:spcBef>
                  <a:spcPct val="0"/>
                </a:spcBef>
                <a:buFont typeface="Arial" pitchFamily="34" charset="0"/>
                <a:buNone/>
              </a:pPr>
              <a:t>$17.6</a:t>
            </a:fld>
            <a:r>
              <a:rPr lang="en-US" altLang="en-US" sz="1800" smtClean="0">
                <a:latin typeface="Arial" pitchFamily="34" charset="0"/>
                <a:cs typeface="Arial" pitchFamily="34" charset="0"/>
                <a:sym typeface="Arial" pitchFamily="34" charset="0"/>
              </a:rPr>
              <a:t> b</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482" name="Object 12" hidden="1"/>
          <p:cNvGraphicFramePr>
            <a:graphicFrameLocks noChangeAspect="1"/>
          </p:cNvGraphicFramePr>
          <p:nvPr/>
        </p:nvGraphicFramePr>
        <p:xfrm>
          <a:off x="1588" y="1588"/>
          <a:ext cx="1587" cy="1587"/>
        </p:xfrm>
        <a:graphic>
          <a:graphicData uri="http://schemas.openxmlformats.org/presentationml/2006/ole">
            <p:oleObj spid="_x0000_s20482" name="think-cell Slide" r:id="rId5" imgW="38100" imgH="38100" progId="TCLayout.ActiveDocument.1">
              <p:embed/>
            </p:oleObj>
          </a:graphicData>
        </a:graphic>
      </p:graphicFrame>
      <p:sp>
        <p:nvSpPr>
          <p:cNvPr id="3" name="Rectangle 2" hidden="1"/>
          <p:cNvSpPr/>
          <p:nvPr>
            <p:custDataLst>
              <p:tags r:id="rId2"/>
            </p:custDataLst>
          </p:nvPr>
        </p:nvSpPr>
        <p:spPr bwMode="auto">
          <a:xfrm>
            <a:off x="0" y="0"/>
            <a:ext cx="158750" cy="158750"/>
          </a:xfrm>
          <a:prstGeom prst="rect">
            <a:avLst/>
          </a:prstGeom>
          <a:gradFill flip="none" rotWithShape="1">
            <a:gsLst>
              <a:gs pos="0">
                <a:schemeClr val="accent1">
                  <a:tint val="100000"/>
                  <a:shade val="100000"/>
                  <a:satMod val="130000"/>
                </a:schemeClr>
              </a:gs>
              <a:gs pos="100000">
                <a:schemeClr val="accent1">
                  <a:tint val="50000"/>
                  <a:shade val="100000"/>
                  <a:satMod val="350000"/>
                </a:schemeClr>
              </a:gs>
            </a:gsLst>
            <a:lin ang="16200000" scaled="0"/>
            <a:tileRect/>
          </a:gradFill>
          <a:effectLst/>
          <a:extLst>
            <a:ext uri="{AF507438-7753-43E0-B8FC-AC1667EBCBE1}">
              <a14:hiddenEffects xmlns:a14="http://schemas.microsoft.com/office/drawing/2010/main" xmlns="">
                <a:effectLst>
                  <a:outerShdw blurRad="40000" dist="23000" dir="5400000" rotWithShape="0">
                    <a:srgbClr val="000000">
                      <a:alpha val="35000"/>
                    </a:srgbClr>
                  </a:outerShdw>
                </a:effectLst>
              </a14:hiddenEffects>
            </a:ext>
          </a:extLst>
        </p:spPr>
        <p:style>
          <a:lnRef idx="1">
            <a:schemeClr val="accent1"/>
          </a:lnRef>
          <a:fillRef idx="3">
            <a:schemeClr val="accent1"/>
          </a:fillRef>
          <a:effectRef idx="2">
            <a:schemeClr val="accent1"/>
          </a:effectRef>
          <a:fontRef idx="minor">
            <a:schemeClr val="lt1"/>
          </a:fontRef>
        </p:style>
        <p:txBody>
          <a:bodyPr wrap="none" lIns="0" tIns="0" rIns="0" bIns="0" anchor="ctr"/>
          <a:lstStyle/>
          <a:p>
            <a:pPr algn="ctr" eaLnBrk="1" hangingPunct="1">
              <a:defRPr/>
            </a:pPr>
            <a:endParaRPr lang="en-US" sz="1600">
              <a:latin typeface="Arial"/>
              <a:cs typeface="Arial"/>
              <a:sym typeface="Arial"/>
            </a:endParaRPr>
          </a:p>
        </p:txBody>
      </p:sp>
      <p:pic>
        <p:nvPicPr>
          <p:cNvPr id="20484" name="Picture 8" descr="P:\Plan2015-2019\Presentations\Images\_NYCT_3325.jpg"/>
          <p:cNvPicPr>
            <a:picLocks noChangeAspect="1" noChangeArrowheads="1"/>
          </p:cNvPicPr>
          <p:nvPr/>
        </p:nvPicPr>
        <p:blipFill>
          <a:blip r:embed="rId6"/>
          <a:srcRect t="23892"/>
          <a:stretch>
            <a:fillRect/>
          </a:stretch>
        </p:blipFill>
        <p:spPr bwMode="auto">
          <a:xfrm>
            <a:off x="0" y="0"/>
            <a:ext cx="9144000" cy="6858000"/>
          </a:xfrm>
          <a:prstGeom prst="rect">
            <a:avLst/>
          </a:prstGeom>
          <a:noFill/>
          <a:ln w="9525">
            <a:noFill/>
            <a:miter lim="800000"/>
            <a:headEnd/>
            <a:tailEnd/>
          </a:ln>
        </p:spPr>
      </p:pic>
      <p:sp>
        <p:nvSpPr>
          <p:cNvPr id="20485" name="Slide Number Placeholder 4"/>
          <p:cNvSpPr>
            <a:spLocks noGrp="1"/>
          </p:cNvSpPr>
          <p:nvPr>
            <p:ph type="sldNum" sz="quarter" idx="12"/>
          </p:nvPr>
        </p:nvSpPr>
        <p:spPr bwMode="auto">
          <a:noFill/>
          <a:ln>
            <a:miter lim="800000"/>
            <a:headEnd/>
            <a:tailEnd/>
          </a:ln>
        </p:spPr>
        <p:txBody>
          <a:bodyPr/>
          <a:lstStyle/>
          <a:p>
            <a:fld id="{56D8BCFB-9D61-4850-9B5C-4A1AB8A867DD}" type="slidenum">
              <a:rPr lang="en-US" altLang="en-US"/>
              <a:pPr/>
              <a:t>8</a:t>
            </a:fld>
            <a:endParaRPr lang="en-US" altLang="en-US"/>
          </a:p>
        </p:txBody>
      </p:sp>
      <p:sp>
        <p:nvSpPr>
          <p:cNvPr id="10" name="Rectangle 9"/>
          <p:cNvSpPr/>
          <p:nvPr/>
        </p:nvSpPr>
        <p:spPr>
          <a:xfrm>
            <a:off x="0" y="234950"/>
            <a:ext cx="9144000" cy="928688"/>
          </a:xfrm>
          <a:prstGeom prst="rect">
            <a:avLst/>
          </a:prstGeom>
          <a:solidFill>
            <a:schemeClr val="bg1">
              <a:lumMod val="95000"/>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hangingPunct="1">
              <a:defRPr/>
            </a:pPr>
            <a:endParaRPr lang="en-US"/>
          </a:p>
        </p:txBody>
      </p:sp>
      <p:sp>
        <p:nvSpPr>
          <p:cNvPr id="20487" name="Title 1"/>
          <p:cNvSpPr>
            <a:spLocks noGrp="1"/>
          </p:cNvSpPr>
          <p:nvPr>
            <p:ph type="body" idx="4294967295"/>
          </p:nvPr>
        </p:nvSpPr>
        <p:spPr>
          <a:xfrm>
            <a:off x="441325" y="296863"/>
            <a:ext cx="8453438" cy="755650"/>
          </a:xfrm>
          <a:noFill/>
        </p:spPr>
        <p:txBody>
          <a:bodyPr anchor="ctr"/>
          <a:lstStyle/>
          <a:p>
            <a:pPr marL="0" indent="0" eaLnBrk="1" hangingPunct="1">
              <a:spcBef>
                <a:spcPct val="0"/>
              </a:spcBef>
              <a:buFontTx/>
              <a:buNone/>
            </a:pPr>
            <a:r>
              <a:rPr lang="en-US" altLang="en-US" b="1" smtClean="0">
                <a:latin typeface="Arial" pitchFamily="34" charset="0"/>
                <a:cs typeface="Arial" pitchFamily="34" charset="0"/>
              </a:rPr>
              <a:t>New York City Transit</a:t>
            </a:r>
          </a:p>
          <a:p>
            <a:pPr marL="0" indent="0" eaLnBrk="1" hangingPunct="1">
              <a:spcBef>
                <a:spcPct val="0"/>
              </a:spcBef>
              <a:buFontTx/>
              <a:buNone/>
            </a:pPr>
            <a:r>
              <a:rPr lang="en-US" altLang="en-US" sz="2000" b="1" i="1" smtClean="0">
                <a:latin typeface="Arial" pitchFamily="34" charset="0"/>
                <a:cs typeface="Arial" pitchFamily="34" charset="0"/>
              </a:rPr>
              <a:t>Smith 9 Sts Station</a:t>
            </a:r>
            <a:endParaRPr lang="en-US" altLang="en-US" sz="1200" b="1" i="1" smtClean="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HINKCELLPRESENTATIONDONOTDELETE" val="&lt;?xml version=&quot;1.0&quot; encoding=&quot;UTF-16&quot; standalone=&quot;yes&quot;?&gt;&#10;&lt;root reqver=&quot;21047&quot;&gt;&lt;version val=&quot;23239&quot;/&gt;&lt;CPresentation id=&quot;1&quot;&gt;&lt;m_precDefaultNumber&gt;&lt;m_bNumberIsYear val=&quot;1&quot;/&gt;&lt;m_chMinusSymbol&gt;-&lt;/m_chMinusSymbol&gt;&lt;m_chDecimalSymbol17909&gt;.&lt;/m_chDecimalSymbol17909&gt;&lt;m_nGroupingDigits17909 val=&quot;3&quot;/&gt;&lt;m_chGroupingSymbol17909&gt;,&lt;/m_chGroupingSymbol17909&gt;&lt;/m_precDefaultNumber&gt;&lt;m_precDefaultPercent&gt;&lt;m_bNumberIsYear val=&quot;1&quot;/&gt;&lt;m_chMinusSymbol&gt;-&lt;/m_chMinusSymbol&gt;&lt;m_nDecimalDigits17909 val=&quot;0&quot;/&gt;&lt;m_chDecimalSymbol17909&gt;.&lt;/m_chDecimalSymbol17909&gt;&lt;m_nGroupingDigits17909 val=&quot;3&quot;/&gt;&lt;m_chGroupingSymbol17909&gt;,&lt;/m_chGroupingSymbol17909&gt;&lt;m_strSuffix17909&gt;%&lt;/m_strSuffix17909&gt;&lt;/m_precDefaultPercent&gt;&lt;m_precDefaultDate&gt;&lt;m_bNumberIsYear val=&quot;0&quot;/&gt;&lt;m_strFormatTime&gt;%#m/%#d/%Y&lt;/m_strFormatTime&gt;&lt;/m_precDefaultDate&gt;&lt;m_precDefaultYear/&gt;&lt;m_precDefaultQuarter/&gt;&lt;m_precDefaultMonth/&gt;&lt;m_precDefaultWeek/&gt;&lt;m_precDefaultDay/&gt;&lt;m_mruColor&gt;&lt;m_vecMRU length=&quot;10&quot;&gt;&lt;elem m_fUsage=&quot;2.80811500326744670000E+000&quot;&gt;&lt;m_msothmcolidx val=&quot;0&quot;/&gt;&lt;m_rgb r=&quot;10&quot; g=&quot;34&quot; b=&quot;87&quot;/&gt;&lt;m_ppcolschidx tagver0=&quot;23004&quot; tagname0=&quot;m_ppcolschidxUNRECOGNIZED&quot; val=&quot;0&quot;/&gt;&lt;m_nBrightness val=&quot;0&quot;/&gt;&lt;/elem&gt;&lt;elem m_fUsage=&quot;2.21781171049229720000E+000&quot;&gt;&lt;m_msothmcolidx val=&quot;0&quot;/&gt;&lt;m_rgb r=&quot;37&quot; g=&quot;82&quot; b=&quot;d5&quot;/&gt;&lt;m_ppcolschidx tagver0=&quot;23004&quot; tagname0=&quot;m_ppcolschidxUNRECOGNIZED&quot; val=&quot;0&quot;/&gt;&lt;m_nBrightness val=&quot;0&quot;/&gt;&lt;/elem&gt;&lt;elem m_fUsage=&quot;1.35156920450761620000E+000&quot;&gt;&lt;m_msothmcolidx val=&quot;0&quot;/&gt;&lt;m_rgb r=&quot;c6&quot; g=&quot;d9&quot; b=&quot;f1&quot;/&gt;&lt;m_ppcolschidx tagver0=&quot;23004&quot; tagname0=&quot;m_ppcolschidxUNRECOGNIZED&quot; val=&quot;0&quot;/&gt;&lt;m_nBrightness val=&quot;0&quot;/&gt;&lt;/elem&gt;&lt;elem m_fUsage=&quot;1.06649522726157000000E+000&quot;&gt;&lt;m_msothmcolidx val=&quot;0&quot;/&gt;&lt;m_rgb r=&quot;ff&quot; g=&quot;be&quot; b=&quot;86&quot;/&gt;&lt;m_ppcolschidx tagver0=&quot;23004&quot; tagname0=&quot;m_ppcolschidxUNRECOGNIZED&quot; val=&quot;0&quot;/&gt;&lt;m_nBrightness val=&quot;0&quot;/&gt;&lt;/elem&gt;&lt;elem m_fUsage=&quot;9.00000000000000020000E-001&quot;&gt;&lt;m_msothmcolidx val=&quot;0&quot;/&gt;&lt;m_rgb r=&quot;29&quot; g=&quot;37&quot; b=&quot;0&quot;/&gt;&lt;m_ppcolschidx tagver0=&quot;23004&quot; tagname0=&quot;m_ppcolschidxUNRECOGNIZED&quot; val=&quot;0&quot;/&gt;&lt;m_nBrightness val=&quot;0&quot;/&gt;&lt;/elem&gt;&lt;elem m_fUsage=&quot;8.10000000000000050000E-001&quot;&gt;&lt;m_msothmcolidx val=&quot;0&quot;/&gt;&lt;m_rgb r=&quot;ca&quot; g=&quot;73&quot; b=&quot;24&quot;/&gt;&lt;m_ppcolschidx tagver0=&quot;23004&quot; tagname0=&quot;m_ppcolschidxUNRECOGNIZED&quot; val=&quot;0&quot;/&gt;&lt;m_nBrightness val=&quot;0&quot;/&gt;&lt;/elem&gt;&lt;elem m_fUsage=&quot;3.92997603509535330000E-001&quot;&gt;&lt;m_msothmcolidx val=&quot;0&quot;/&gt;&lt;m_rgb r=&quot;3f&quot; g=&quot;80&quot; b=&quot;cd&quot;/&gt;&lt;m_ppcolschidx tagver0=&quot;23004&quot; tagname0=&quot;m_ppcolschidxUNRECOGNIZED&quot; val=&quot;0&quot;/&gt;&lt;m_nBrightness val=&quot;0&quot;/&gt;&lt;/elem&gt;&lt;elem m_fUsage=&quot;1.09418989131512430000E-001&quot;&gt;&lt;m_msothmcolidx val=&quot;0&quot;/&gt;&lt;m_rgb r=&quot;da&quot; g=&quot;fd&quot; b=&quot;a7&quot;/&gt;&lt;m_ppcolschidx tagver0=&quot;23004&quot; tagname0=&quot;m_ppcolschidxUNRECOGNIZED&quot; val=&quot;0&quot;/&gt;&lt;m_nBrightness val=&quot;0&quot;/&gt;&lt;/elem&gt;&lt;elem m_fUsage=&quot;1.08269472735301200000E-001&quot;&gt;&lt;m_msothmcolidx val=&quot;0&quot;/&gt;&lt;m_rgb r=&quot;db&quot; g=&quot;ee&quot; b=&quot;f4&quot;/&gt;&lt;m_ppcolschidx tagver0=&quot;23004&quot; tagname0=&quot;m_ppcolschidxUNRECOGNIZED&quot; val=&quot;0&quot;/&gt;&lt;m_nBrightness val=&quot;0&quot;/&gt;&lt;/elem&gt;&lt;elem m_fUsage=&quot;1.02294842621811720000E-001&quot;&gt;&lt;m_msothmcolidx val=&quot;0&quot;/&gt;&lt;m_rgb r=&quot;bf&quot; g=&quot;bf&quot; b=&quot;bf&quot;/&gt;&lt;m_ppcolschidx tagver0=&quot;23004&quot; tagname0=&quot;m_ppcolschidxUNRECOGNIZED&quot; val=&quot;0&quot;/&gt;&lt;m_nBrightness val=&quot;0&quot;/&gt;&lt;/elem&gt;&lt;/m_vecMRU&gt;&lt;/m_mruColor&gt;&lt;m_eweekdayFirstOfWeek val=&quot;1&quot;/&gt;&lt;m_eweekdayFirstOfWorkweek val=&quot;2&quot;/&gt;&lt;m_eweekdayFirstOfWeekend val=&quot;7&quot;/&gt;&lt;/CPresentation&gt;&lt;/root&gt;"/>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iC4xuvTxjka45yJkVv7PsQ"/>
</p:tagLst>
</file>

<file path=ppt/tags/tag100.xml><?xml version="1.0" encoding="utf-8"?>
<p:tagLst xmlns:a="http://schemas.openxmlformats.org/drawingml/2006/main" xmlns:r="http://schemas.openxmlformats.org/officeDocument/2006/relationships" xmlns:p="http://schemas.openxmlformats.org/presentationml/2006/main">
  <p:tag name="THINKCELLSHAPEDONOTDELETE" val="t7Cc69r0iS0Oq.ha1aCfxiw"/>
</p:tagLst>
</file>

<file path=ppt/tags/tag101.xml><?xml version="1.0" encoding="utf-8"?>
<p:tagLst xmlns:a="http://schemas.openxmlformats.org/drawingml/2006/main" xmlns:r="http://schemas.openxmlformats.org/officeDocument/2006/relationships" xmlns:p="http://schemas.openxmlformats.org/presentationml/2006/main">
  <p:tag name="THINKCELLSHAPEDONOTDELETE" val="t7Cc69r0iS0Oq.ha1aCfxiw"/>
</p:tagLst>
</file>

<file path=ppt/tags/tag102.xml><?xml version="1.0" encoding="utf-8"?>
<p:tagLst xmlns:a="http://schemas.openxmlformats.org/drawingml/2006/main" xmlns:r="http://schemas.openxmlformats.org/officeDocument/2006/relationships" xmlns:p="http://schemas.openxmlformats.org/presentationml/2006/main">
  <p:tag name="THINKCELLSHAPEDONOTDELETE" val="tsr7BGpeUKk62Epwbity9Mw"/>
</p:tagLst>
</file>

<file path=ppt/tags/tag103.xml><?xml version="1.0" encoding="utf-8"?>
<p:tagLst xmlns:a="http://schemas.openxmlformats.org/drawingml/2006/main" xmlns:r="http://schemas.openxmlformats.org/officeDocument/2006/relationships" xmlns:p="http://schemas.openxmlformats.org/presentationml/2006/main">
  <p:tag name="THINKCELLSHAPEDONOTDELETE" val="t0UqFgntiNUa9Bap8QYxflA"/>
</p:tagLst>
</file>

<file path=ppt/tags/tag104.xml><?xml version="1.0" encoding="utf-8"?>
<p:tagLst xmlns:a="http://schemas.openxmlformats.org/drawingml/2006/main" xmlns:r="http://schemas.openxmlformats.org/officeDocument/2006/relationships" xmlns:p="http://schemas.openxmlformats.org/presentationml/2006/main">
  <p:tag name="THINKCELLSHAPEDONOTDELETE" val="tAAOYmV0zskejUiEEaGY0UA"/>
</p:tagLst>
</file>

<file path=ppt/tags/tag105.xml><?xml version="1.0" encoding="utf-8"?>
<p:tagLst xmlns:a="http://schemas.openxmlformats.org/drawingml/2006/main" xmlns:r="http://schemas.openxmlformats.org/officeDocument/2006/relationships" xmlns:p="http://schemas.openxmlformats.org/presentationml/2006/main">
  <p:tag name="THINKCELLSHAPEDONOTDELETE" val="tLBVGovsrdUe_NGF0EBjBZA"/>
</p:tagLst>
</file>

<file path=ppt/tags/tag106.xml><?xml version="1.0" encoding="utf-8"?>
<p:tagLst xmlns:a="http://schemas.openxmlformats.org/drawingml/2006/main" xmlns:r="http://schemas.openxmlformats.org/officeDocument/2006/relationships" xmlns:p="http://schemas.openxmlformats.org/presentationml/2006/main">
  <p:tag name="THINKCELLSHAPEDONOTDELETE" val="tcIdv2OEBekSvADY2p9K5JQ"/>
</p:tagLst>
</file>

<file path=ppt/tags/tag107.xml><?xml version="1.0" encoding="utf-8"?>
<p:tagLst xmlns:a="http://schemas.openxmlformats.org/drawingml/2006/main" xmlns:r="http://schemas.openxmlformats.org/officeDocument/2006/relationships" xmlns:p="http://schemas.openxmlformats.org/presentationml/2006/main">
  <p:tag name="THINKCELLSHAPEDONOTDELETE" val="tCUTw7iX2m0majRX6_xitVQ"/>
</p:tagLst>
</file>

<file path=ppt/tags/tag108.xml><?xml version="1.0" encoding="utf-8"?>
<p:tagLst xmlns:a="http://schemas.openxmlformats.org/drawingml/2006/main" xmlns:r="http://schemas.openxmlformats.org/officeDocument/2006/relationships" xmlns:p="http://schemas.openxmlformats.org/presentationml/2006/main">
  <p:tag name="THINKCELLSHAPEDONOTDELETE" val="t7Cc69r0iS0Oq.ha1aCfxiw"/>
</p:tagLst>
</file>

<file path=ppt/tags/tag109.xml><?xml version="1.0" encoding="utf-8"?>
<p:tagLst xmlns:a="http://schemas.openxmlformats.org/drawingml/2006/main" xmlns:r="http://schemas.openxmlformats.org/officeDocument/2006/relationships" xmlns:p="http://schemas.openxmlformats.org/presentationml/2006/main">
  <p:tag name="THINKCELLSHAPEDONOTDELETE" val="tq0NdKUtGXEyx0HZDLF0zkg"/>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9ZfKtgxCzk.CeDoORK.I.Q"/>
</p:tagLst>
</file>

<file path=ppt/tags/tag110.xml><?xml version="1.0" encoding="utf-8"?>
<p:tagLst xmlns:a="http://schemas.openxmlformats.org/drawingml/2006/main" xmlns:r="http://schemas.openxmlformats.org/officeDocument/2006/relationships" xmlns:p="http://schemas.openxmlformats.org/presentationml/2006/main">
  <p:tag name="THINKCELLSHAPEDONOTDELETE" val="t39k_nGIt3E6X8808GTLhwA"/>
</p:tagLst>
</file>

<file path=ppt/tags/tag111.xml><?xml version="1.0" encoding="utf-8"?>
<p:tagLst xmlns:a="http://schemas.openxmlformats.org/drawingml/2006/main" xmlns:r="http://schemas.openxmlformats.org/officeDocument/2006/relationships" xmlns:p="http://schemas.openxmlformats.org/presentationml/2006/main">
  <p:tag name="THINKCELLSHAPEDONOTDELETE" val="tJjoo6ZVA5k6i7vpFpr8Drg"/>
</p:tagLst>
</file>

<file path=ppt/tags/tag112.xml><?xml version="1.0" encoding="utf-8"?>
<p:tagLst xmlns:a="http://schemas.openxmlformats.org/drawingml/2006/main" xmlns:r="http://schemas.openxmlformats.org/officeDocument/2006/relationships" xmlns:p="http://schemas.openxmlformats.org/presentationml/2006/main">
  <p:tag name="THINKCELLSHAPEDONOTDELETE" val="tFBr2EOxgHU6LWz6enohlFw"/>
</p:tagLst>
</file>

<file path=ppt/tags/tag113.xml><?xml version="1.0" encoding="utf-8"?>
<p:tagLst xmlns:a="http://schemas.openxmlformats.org/drawingml/2006/main" xmlns:r="http://schemas.openxmlformats.org/officeDocument/2006/relationships" xmlns:p="http://schemas.openxmlformats.org/presentationml/2006/main">
  <p:tag name="THINKCELLSHAPEDONOTDELETE" val="tXzJHzlmZh0iMsq3yOO03fw"/>
</p:tagLst>
</file>

<file path=ppt/tags/tag114.xml><?xml version="1.0" encoding="utf-8"?>
<p:tagLst xmlns:a="http://schemas.openxmlformats.org/drawingml/2006/main" xmlns:r="http://schemas.openxmlformats.org/officeDocument/2006/relationships" xmlns:p="http://schemas.openxmlformats.org/presentationml/2006/main">
  <p:tag name="THINKCELLSHAPEDONOTDELETE" val="tcMYTJ.QAzE22wD6sTMml_Q"/>
</p:tagLst>
</file>

<file path=ppt/tags/tag115.xml><?xml version="1.0" encoding="utf-8"?>
<p:tagLst xmlns:a="http://schemas.openxmlformats.org/drawingml/2006/main" xmlns:r="http://schemas.openxmlformats.org/officeDocument/2006/relationships" xmlns:p="http://schemas.openxmlformats.org/presentationml/2006/main">
  <p:tag name="THINKCELLSHAPEDONOTDELETE" val="tl0IwZUdW2EexdgBRliG3HA"/>
</p:tagLst>
</file>

<file path=ppt/tags/tag116.xml><?xml version="1.0" encoding="utf-8"?>
<p:tagLst xmlns:a="http://schemas.openxmlformats.org/drawingml/2006/main" xmlns:r="http://schemas.openxmlformats.org/officeDocument/2006/relationships" xmlns:p="http://schemas.openxmlformats.org/presentationml/2006/main">
  <p:tag name="THINKCELLSHAPEDONOTDELETE" val="tPXSg_Dgf_EiVQVoWlxc8uQ"/>
</p:tagLst>
</file>

<file path=ppt/tags/tag117.xml><?xml version="1.0" encoding="utf-8"?>
<p:tagLst xmlns:a="http://schemas.openxmlformats.org/drawingml/2006/main" xmlns:r="http://schemas.openxmlformats.org/officeDocument/2006/relationships" xmlns:p="http://schemas.openxmlformats.org/presentationml/2006/main">
  <p:tag name="THINKCELLSHAPEDONOTDELETE" val="t7Cc69r0iS0Oq.ha1aCfxiw"/>
</p:tagLst>
</file>

<file path=ppt/tags/tag118.xml><?xml version="1.0" encoding="utf-8"?>
<p:tagLst xmlns:a="http://schemas.openxmlformats.org/drawingml/2006/main" xmlns:r="http://schemas.openxmlformats.org/officeDocument/2006/relationships" xmlns:p="http://schemas.openxmlformats.org/presentationml/2006/main">
  <p:tag name="THINKCELLSHAPEDONOTDELETE" val="thnIgOGUj_0CE.WtZJguhUA"/>
</p:tagLst>
</file>

<file path=ppt/tags/tag119.xml><?xml version="1.0" encoding="utf-8"?>
<p:tagLst xmlns:a="http://schemas.openxmlformats.org/drawingml/2006/main" xmlns:r="http://schemas.openxmlformats.org/officeDocument/2006/relationships" xmlns:p="http://schemas.openxmlformats.org/presentationml/2006/main">
  <p:tag name="THINKCELLSHAPEDONOTDELETE" val="tbUwJ5CivF06mV38CEJ4Shg"/>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lLL70I7IBkGh6eumzjqtTA"/>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7Cc69r0iS0Oq.ha1aCfxiw"/>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7Cc69r0iS0Oq.ha1aCfxiw"/>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7Cc69r0iS0Oq.ha1aCfxiw"/>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7Cc69r0iS0Oq.ha1aCfxiw"/>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dGBaFJTOak6XkcB7qoN4bA"/>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PdXBlv_Es062mk6TxCoRYg"/>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m3DZ.A86LEC.cpsIxwVTvA"/>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7Cc69r0iS0Oq.ha1aCfxiw"/>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on9SSZm270OUmfhDIrJVzQ"/>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jbvc3_68hE.8eiVWc4cKtA"/>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_elfJSM2.kyCCgMJr4Og7Q"/>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cJPmIvIarUiuTSSblsX5CQ"/>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nvcww_52BEaicbNaMfF.yg"/>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QyjXNXD5TUmawXnXfSJOhQ"/>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iN6o7Zk0iilNcsacUxVw"/>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cyV3KyI4RUa.xz2b98.FUg"/>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BRzGrOIh9UK_i32Kc7fqJg"/>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F6JGqz8VU0q90eK8l_4CUA"/>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7Cc69r0iS0Oq.ha1aCfxiw"/>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lXK9KTkAAkmyBlUKavmJAw"/>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iMpa9caMUkmgPekLuCrzFw"/>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fRSGMk.w7UiGAgC.uwsDhg"/>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0wBvNCg4GEa1hoz.1nmBFw"/>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mGIJoj2S50Gxf80U63QuVA"/>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NC0DEu7EkiWTcIx7A6L8Q"/>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a0kEKT30okaByZYmQz9jpw"/>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MefNnNq3OEGnlRD6x_8cVA"/>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zAQHus8VCk.EZWfVgBF40g"/>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IiwtGyiyj0.2TOUeVmHvhw"/>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7Cc69r0iS0Oq.ha1aCfxiw"/>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7Cc69r0iS0Oq.ha1aCfxiw"/>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7Cc69r0iS0Oq.ha1aCfxiw"/>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1YJW4WA0lEucYJMDskJY9A"/>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RF8UZPN_.UmRvur9tH96iw"/>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sQfhXunOcUixQY9HqpJNwQ"/>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3j9bc6TKqEWYRd_2ByBTbQ"/>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7imhY7T4lk.rkXvpzSTaRg"/>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kbSHqVE.oE.Z2kwpkH3cWA"/>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rhUYBwyuJUKhIMaNqW7JNg"/>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sr7BGpeUKk62Epwbity9Mw"/>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3dQa2lkeokitiscsNkgaog"/>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0UqFgntiNUa9Bap8QYxflA"/>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cIdv2OEBekSvADY2p9K5JQ"/>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FTJgjTFWa0GMn0NOXNHn.A"/>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sTKuk74b00GkhHO3_B4jNA"/>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7Cc69r0iS0Oq.ha1aCfxiw"/>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7Cc69r0iS0Oq.ha1aCfxiw"/>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sQfhXunOcUixQY9HqpJNwQ"/>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tC9PV_9Gcka.Ia.SAGg9Iw"/>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3j9bc6TKqEWYRd_2ByBTbQ"/>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XCvwJvRF1UK3aeskrJFY7A"/>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bB4wzTBkZkibuhBThF2.oA"/>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uiZ5bqTukUylNNeBbj99lw"/>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VaOusPaa_Em2xI27aT78Ig"/>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eCCmd9g3qUK7IwDcSg59kg"/>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8Jew6_pQBEKnMud_zcimJw"/>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jjFja5x.I0Wx4gvFE0ycxQ"/>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2czN1Vaky0SZjBkBGn6d_Q"/>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ad61aEnqXUa_joJOZv8XJQ"/>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7Cc69r0iS0Oq.ha1aCfxiw"/>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7Cc69r0iS0Oq.ha1aCfxiw"/>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sQfhXunOcUixQY9HqpJNwQ"/>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v12EbI4KKUWT4FBua3OoVA"/>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3j9bc6TKqEWYRd_2ByBTbQ"/>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McUutaofokSznXd7L2ElvQ"/>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IGUjhpg2c0WK05XrX2fNRA"/>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IzhhkEvtYEivGk2.g3slsA"/>
</p:tagLst>
</file>

<file path=ppt/tags/tag74.xml><?xml version="1.0" encoding="utf-8"?>
<p:tagLst xmlns:a="http://schemas.openxmlformats.org/drawingml/2006/main" xmlns:r="http://schemas.openxmlformats.org/officeDocument/2006/relationships" xmlns:p="http://schemas.openxmlformats.org/presentationml/2006/main">
  <p:tag name="THINKCELLSHAPEDONOTDELETE" val="t0cqILRQnMkOxsFWmA6Igtw"/>
</p:tagLst>
</file>

<file path=ppt/tags/tag75.xml><?xml version="1.0" encoding="utf-8"?>
<p:tagLst xmlns:a="http://schemas.openxmlformats.org/drawingml/2006/main" xmlns:r="http://schemas.openxmlformats.org/officeDocument/2006/relationships" xmlns:p="http://schemas.openxmlformats.org/presentationml/2006/main">
  <p:tag name="THINKCELLSHAPEDONOTDELETE" val="t0Mz7bEzkZEi50B2P5ld6AA"/>
</p:tagLst>
</file>

<file path=ppt/tags/tag76.xml><?xml version="1.0" encoding="utf-8"?>
<p:tagLst xmlns:a="http://schemas.openxmlformats.org/drawingml/2006/main" xmlns:r="http://schemas.openxmlformats.org/officeDocument/2006/relationships" xmlns:p="http://schemas.openxmlformats.org/presentationml/2006/main">
  <p:tag name="THINKCELLSHAPEDONOTDELETE" val="tLBVGovsrdUe_NGF0EBjBZA"/>
</p:tagLst>
</file>

<file path=ppt/tags/tag77.xml><?xml version="1.0" encoding="utf-8"?>
<p:tagLst xmlns:a="http://schemas.openxmlformats.org/drawingml/2006/main" xmlns:r="http://schemas.openxmlformats.org/officeDocument/2006/relationships" xmlns:p="http://schemas.openxmlformats.org/presentationml/2006/main">
  <p:tag name="THINKCELLSHAPEDONOTDELETE" val="tcIdv2OEBekSvADY2p9K5JQ"/>
</p:tagLst>
</file>

<file path=ppt/tags/tag78.xml><?xml version="1.0" encoding="utf-8"?>
<p:tagLst xmlns:a="http://schemas.openxmlformats.org/drawingml/2006/main" xmlns:r="http://schemas.openxmlformats.org/officeDocument/2006/relationships" xmlns:p="http://schemas.openxmlformats.org/presentationml/2006/main">
  <p:tag name="THINKCELLSHAPEDONOTDELETE" val="tmXKdwhUe1kOPOMZfxGd2Sg"/>
</p:tagLst>
</file>

<file path=ppt/tags/tag79.xml><?xml version="1.0" encoding="utf-8"?>
<p:tagLst xmlns:a="http://schemas.openxmlformats.org/drawingml/2006/main" xmlns:r="http://schemas.openxmlformats.org/officeDocument/2006/relationships" xmlns:p="http://schemas.openxmlformats.org/presentationml/2006/main">
  <p:tag name="THINKCELLSHAPEDONOTDELETE" val="t..5xBunreEmkt2V6p6gF9w"/>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tOn2MQyfdU2H8ke0gq0skQ"/>
</p:tagLst>
</file>

<file path=ppt/tags/tag80.xml><?xml version="1.0" encoding="utf-8"?>
<p:tagLst xmlns:a="http://schemas.openxmlformats.org/drawingml/2006/main" xmlns:r="http://schemas.openxmlformats.org/officeDocument/2006/relationships" xmlns:p="http://schemas.openxmlformats.org/presentationml/2006/main">
  <p:tag name="THINKCELLSHAPEDONOTDELETE" val="t7Cc69r0iS0Oq.ha1aCfxiw"/>
</p:tagLst>
</file>

<file path=ppt/tags/tag81.xml><?xml version="1.0" encoding="utf-8"?>
<p:tagLst xmlns:a="http://schemas.openxmlformats.org/drawingml/2006/main" xmlns:r="http://schemas.openxmlformats.org/officeDocument/2006/relationships" xmlns:p="http://schemas.openxmlformats.org/presentationml/2006/main">
  <p:tag name="THINKCELLSHAPEDONOTDELETE" val="t7Cc69r0iS0Oq.ha1aCfxiw"/>
</p:tagLst>
</file>

<file path=ppt/tags/tag82.xml><?xml version="1.0" encoding="utf-8"?>
<p:tagLst xmlns:a="http://schemas.openxmlformats.org/drawingml/2006/main" xmlns:r="http://schemas.openxmlformats.org/officeDocument/2006/relationships" xmlns:p="http://schemas.openxmlformats.org/presentationml/2006/main">
  <p:tag name="THINKCELLSHAPEDONOTDELETE" val="tkbSHqVE.oE.Z2kwpkH3cWA"/>
</p:tagLst>
</file>

<file path=ppt/tags/tag83.xml><?xml version="1.0" encoding="utf-8"?>
<p:tagLst xmlns:a="http://schemas.openxmlformats.org/drawingml/2006/main" xmlns:r="http://schemas.openxmlformats.org/officeDocument/2006/relationships" xmlns:p="http://schemas.openxmlformats.org/presentationml/2006/main">
  <p:tag name="THINKCELLSHAPEDONOTDELETE" val="tULtWEz8g20eETnT9_6Xy4w"/>
</p:tagLst>
</file>

<file path=ppt/tags/tag84.xml><?xml version="1.0" encoding="utf-8"?>
<p:tagLst xmlns:a="http://schemas.openxmlformats.org/drawingml/2006/main" xmlns:r="http://schemas.openxmlformats.org/officeDocument/2006/relationships" xmlns:p="http://schemas.openxmlformats.org/presentationml/2006/main">
  <p:tag name="THINKCELLSHAPEDONOTDELETE" val="tsr7BGpeUKk62Epwbity9Mw"/>
</p:tagLst>
</file>

<file path=ppt/tags/tag85.xml><?xml version="1.0" encoding="utf-8"?>
<p:tagLst xmlns:a="http://schemas.openxmlformats.org/drawingml/2006/main" xmlns:r="http://schemas.openxmlformats.org/officeDocument/2006/relationships" xmlns:p="http://schemas.openxmlformats.org/presentationml/2006/main">
  <p:tag name="THINKCELLSHAPEDONOTDELETE" val="t0UqFgntiNUa9Bap8QYxflA"/>
</p:tagLst>
</file>

<file path=ppt/tags/tag86.xml><?xml version="1.0" encoding="utf-8"?>
<p:tagLst xmlns:a="http://schemas.openxmlformats.org/drawingml/2006/main" xmlns:r="http://schemas.openxmlformats.org/officeDocument/2006/relationships" xmlns:p="http://schemas.openxmlformats.org/presentationml/2006/main">
  <p:tag name="THINKCELLSHAPEDONOTDELETE" val="tLBVGovsrdUe_NGF0EBjBZA"/>
</p:tagLst>
</file>

<file path=ppt/tags/tag87.xml><?xml version="1.0" encoding="utf-8"?>
<p:tagLst xmlns:a="http://schemas.openxmlformats.org/drawingml/2006/main" xmlns:r="http://schemas.openxmlformats.org/officeDocument/2006/relationships" xmlns:p="http://schemas.openxmlformats.org/presentationml/2006/main">
  <p:tag name="THINKCELLSHAPEDONOTDELETE" val="tcIdv2OEBekSvADY2p9K5JQ"/>
</p:tagLst>
</file>

<file path=ppt/tags/tag88.xml><?xml version="1.0" encoding="utf-8"?>
<p:tagLst xmlns:a="http://schemas.openxmlformats.org/drawingml/2006/main" xmlns:r="http://schemas.openxmlformats.org/officeDocument/2006/relationships" xmlns:p="http://schemas.openxmlformats.org/presentationml/2006/main">
  <p:tag name="THINKCELLSHAPEDONOTDELETE" val="tk3NkYKthWk6N2z2K8dYjTQ"/>
</p:tagLst>
</file>

<file path=ppt/tags/tag89.xml><?xml version="1.0" encoding="utf-8"?>
<p:tagLst xmlns:a="http://schemas.openxmlformats.org/drawingml/2006/main" xmlns:r="http://schemas.openxmlformats.org/officeDocument/2006/relationships" xmlns:p="http://schemas.openxmlformats.org/presentationml/2006/main">
  <p:tag name="THINKCELLSHAPEDONOTDELETE" val="t7Cc69r0iS0Oq.ha1aCfxiw"/>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E_I7HCVDCESS_lvMyyfC.g"/>
</p:tagLst>
</file>

<file path=ppt/tags/tag90.xml><?xml version="1.0" encoding="utf-8"?>
<p:tagLst xmlns:a="http://schemas.openxmlformats.org/drawingml/2006/main" xmlns:r="http://schemas.openxmlformats.org/officeDocument/2006/relationships" xmlns:p="http://schemas.openxmlformats.org/presentationml/2006/main">
  <p:tag name="THINKCELLSHAPEDONOTDELETE" val="t7Cc69r0iS0Oq.ha1aCfxiw"/>
</p:tagLst>
</file>

<file path=ppt/tags/tag91.xml><?xml version="1.0" encoding="utf-8"?>
<p:tagLst xmlns:a="http://schemas.openxmlformats.org/drawingml/2006/main" xmlns:r="http://schemas.openxmlformats.org/officeDocument/2006/relationships" xmlns:p="http://schemas.openxmlformats.org/presentationml/2006/main">
  <p:tag name="THINKCELLSHAPEDONOTDELETE" val="t7imhY7T4lk.rkXvpzSTaRg"/>
</p:tagLst>
</file>

<file path=ppt/tags/tag92.xml><?xml version="1.0" encoding="utf-8"?>
<p:tagLst xmlns:a="http://schemas.openxmlformats.org/drawingml/2006/main" xmlns:r="http://schemas.openxmlformats.org/officeDocument/2006/relationships" xmlns:p="http://schemas.openxmlformats.org/presentationml/2006/main">
  <p:tag name="THINKCELLSHAPEDONOTDELETE" val="tEioHJgdLnEG4RXB9bp6zBw"/>
</p:tagLst>
</file>

<file path=ppt/tags/tag93.xml><?xml version="1.0" encoding="utf-8"?>
<p:tagLst xmlns:a="http://schemas.openxmlformats.org/drawingml/2006/main" xmlns:r="http://schemas.openxmlformats.org/officeDocument/2006/relationships" xmlns:p="http://schemas.openxmlformats.org/presentationml/2006/main">
  <p:tag name="THINKCELLSHAPEDONOTDELETE" val="tUK1AOQXF7E6lGJEv9Iah4w"/>
</p:tagLst>
</file>

<file path=ppt/tags/tag94.xml><?xml version="1.0" encoding="utf-8"?>
<p:tagLst xmlns:a="http://schemas.openxmlformats.org/drawingml/2006/main" xmlns:r="http://schemas.openxmlformats.org/officeDocument/2006/relationships" xmlns:p="http://schemas.openxmlformats.org/presentationml/2006/main">
  <p:tag name="THINKCELLSHAPEDONOTDELETE" val="tkbSHqVE.oE.Z2kwpkH3cWA"/>
</p:tagLst>
</file>

<file path=ppt/tags/tag95.xml><?xml version="1.0" encoding="utf-8"?>
<p:tagLst xmlns:a="http://schemas.openxmlformats.org/drawingml/2006/main" xmlns:r="http://schemas.openxmlformats.org/officeDocument/2006/relationships" xmlns:p="http://schemas.openxmlformats.org/presentationml/2006/main">
  <p:tag name="THINKCELLSHAPEDONOTDELETE" val="tsr7BGpeUKk62Epwbity9Mw"/>
</p:tagLst>
</file>

<file path=ppt/tags/tag96.xml><?xml version="1.0" encoding="utf-8"?>
<p:tagLst xmlns:a="http://schemas.openxmlformats.org/drawingml/2006/main" xmlns:r="http://schemas.openxmlformats.org/officeDocument/2006/relationships" xmlns:p="http://schemas.openxmlformats.org/presentationml/2006/main">
  <p:tag name="THINKCELLSHAPEDONOTDELETE" val="t0UqFgntiNUa9Bap8QYxflA"/>
</p:tagLst>
</file>

<file path=ppt/tags/tag97.xml><?xml version="1.0" encoding="utf-8"?>
<p:tagLst xmlns:a="http://schemas.openxmlformats.org/drawingml/2006/main" xmlns:r="http://schemas.openxmlformats.org/officeDocument/2006/relationships" xmlns:p="http://schemas.openxmlformats.org/presentationml/2006/main">
  <p:tag name="THINKCELLSHAPEDONOTDELETE" val="tLBVGovsrdUe_NGF0EBjBZA"/>
</p:tagLst>
</file>

<file path=ppt/tags/tag98.xml><?xml version="1.0" encoding="utf-8"?>
<p:tagLst xmlns:a="http://schemas.openxmlformats.org/drawingml/2006/main" xmlns:r="http://schemas.openxmlformats.org/officeDocument/2006/relationships" xmlns:p="http://schemas.openxmlformats.org/presentationml/2006/main">
  <p:tag name="THINKCELLSHAPEDONOTDELETE" val="tcIdv2OEBekSvADY2p9K5JQ"/>
</p:tagLst>
</file>

<file path=ppt/tags/tag99.xml><?xml version="1.0" encoding="utf-8"?>
<p:tagLst xmlns:a="http://schemas.openxmlformats.org/drawingml/2006/main" xmlns:r="http://schemas.openxmlformats.org/officeDocument/2006/relationships" xmlns:p="http://schemas.openxmlformats.org/presentationml/2006/main">
  <p:tag name="THINKCELLSHAPEDONOTDELETE" val="teEezAvLYq0aN0vP8Ql2YUA"/>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8503</TotalTime>
  <Words>2467</Words>
  <Application>Microsoft Office PowerPoint</Application>
  <PresentationFormat>On-screen Show (4:3)</PresentationFormat>
  <Paragraphs>488</Paragraphs>
  <Slides>22</Slides>
  <Notes>22</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2</vt:i4>
      </vt:variant>
      <vt:variant>
        <vt:lpstr>Slide Titles</vt:lpstr>
      </vt:variant>
      <vt:variant>
        <vt:i4>22</vt:i4>
      </vt:variant>
    </vt:vector>
  </HeadingPairs>
  <TitlesOfParts>
    <vt:vector size="29" baseType="lpstr">
      <vt:lpstr>Calibri</vt:lpstr>
      <vt:lpstr>Arial</vt:lpstr>
      <vt:lpstr>Wingdings</vt:lpstr>
      <vt:lpstr>+mj-lt</vt:lpstr>
      <vt:lpstr>Office Theme</vt:lpstr>
      <vt:lpstr>think-cell Slide</vt:lpstr>
      <vt:lpstr>Microsoft Graph Chart</vt:lpstr>
      <vt:lpstr>Slide 0</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vector>
  </TitlesOfParts>
  <Company>MTA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Jim Michaels</dc:creator>
  <cp:lastModifiedBy>Alanna</cp:lastModifiedBy>
  <cp:revision>590</cp:revision>
  <cp:lastPrinted>2014-11-12T20:09:24Z</cp:lastPrinted>
  <dcterms:created xsi:type="dcterms:W3CDTF">2012-02-07T21:28:48Z</dcterms:created>
  <dcterms:modified xsi:type="dcterms:W3CDTF">2014-11-17T15:16:09Z</dcterms:modified>
</cp:coreProperties>
</file>