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3" r:id="rId2"/>
    <p:sldId id="350" r:id="rId3"/>
    <p:sldId id="351" r:id="rId4"/>
    <p:sldId id="305" r:id="rId5"/>
    <p:sldId id="304" r:id="rId6"/>
    <p:sldId id="306" r:id="rId7"/>
    <p:sldId id="352" r:id="rId8"/>
    <p:sldId id="354" r:id="rId9"/>
    <p:sldId id="356" r:id="rId10"/>
    <p:sldId id="296" r:id="rId11"/>
    <p:sldId id="358" r:id="rId1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7498"/>
    <a:srgbClr val="C5C1D1"/>
    <a:srgbClr val="746B8F"/>
    <a:srgbClr val="6F6E80"/>
    <a:srgbClr val="5F5E6E"/>
    <a:srgbClr val="36363E"/>
    <a:srgbClr val="B1B1BB"/>
    <a:srgbClr val="7E7D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5" autoAdjust="0"/>
    <p:restoredTop sz="94673" autoAdjust="0"/>
  </p:normalViewPr>
  <p:slideViewPr>
    <p:cSldViewPr snapToGrid="0" snapToObjects="1">
      <p:cViewPr>
        <p:scale>
          <a:sx n="100" d="100"/>
          <a:sy n="100" d="100"/>
        </p:scale>
        <p:origin x="-80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FF73128-CD3E-4AC4-A585-79E240DCC151}" type="datetimeFigureOut">
              <a:rPr lang="en-US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A8B59B-41E6-4B19-979D-E660FF5B9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572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13AFFEA-1A4D-480D-AC7E-E81227FD6E3C}" type="datetimeFigureOut">
              <a:rPr lang="en-US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8DFFB47-C586-4F0C-8141-165D33803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971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7D609F0A-E681-4A62-8FB9-CD6E425F165C}" type="slidenum">
              <a:rPr lang="en-US" sz="1200"/>
              <a:pPr algn="r" defTabSz="939800"/>
              <a:t>2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8013"/>
            <a:ext cx="5607050" cy="4181475"/>
          </a:xfrm>
          <a:noFill/>
          <a:ln/>
        </p:spPr>
        <p:txBody>
          <a:bodyPr lIns="94038" tIns="47020" rIns="94038" bIns="47020"/>
          <a:lstStyle/>
          <a:p>
            <a:pPr defTabSz="9144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8013"/>
            <a:ext cx="5607050" cy="4181475"/>
          </a:xfrm>
          <a:noFill/>
          <a:ln/>
        </p:spPr>
        <p:txBody>
          <a:bodyPr lIns="94947" tIns="47474" rIns="94947" bIns="47474"/>
          <a:lstStyle/>
          <a:p>
            <a:pPr defTabSz="914400"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2474-F70E-4E8C-BBB7-8D70A315B936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1ED1-D51C-43FB-9C1D-790C96124C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F3FC-F113-4563-9DA1-98E038D463EB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FCA7-6156-4BBF-B1DD-DCEBC4453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8323-A73B-49A1-99FB-3C49CC3DBC84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C439-9E16-48B6-86CE-581803C13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9B6D-69E0-4FBD-9FAA-67A52731CAD7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87A1-6917-4E26-80FA-49E4675F7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F4D7-1DA6-43BF-BDB0-7A7A2586618A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5473-7BD5-4F1B-904B-2D8B8D074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D964-40D9-490E-80C2-8101C45DBA42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F5BB-AB10-43E0-9E7B-0C3B93DA9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19A9-353D-4A01-926B-3E787DC4F11B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6F0D-F6A6-4108-9D4B-FC74991F8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B03A-3173-4282-A6D8-2FF2E5C11C60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7A68-FA70-4DE6-B794-0A454D1DA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AB10-CAD2-42D5-B63E-BC2E42C34320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75B0-13B7-4B21-A0C2-DB51A3408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B633-4246-46BA-B4C4-CCB08B85D20A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5448-2CA9-4FC6-BB02-ED9073846A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3082-C630-44A7-83C1-6D9F808CEF5B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E6062-161D-4E0E-B8BE-91163F7FB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2225" y="6356350"/>
            <a:ext cx="1298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9E7D19A-701D-4C55-9C8C-27A1599D4A73}" type="datetime1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MTA Capital Construction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F269BC6-47C3-4ECB-BC6D-58CB75AD5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4"/>
          <p:cNvSpPr>
            <a:spLocks/>
          </p:cNvSpPr>
          <p:nvPr/>
        </p:nvSpPr>
        <p:spPr bwMode="auto">
          <a:xfrm>
            <a:off x="3125788" y="635793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00" b="1">
                <a:solidFill>
                  <a:srgbClr val="898989"/>
                </a:solidFill>
                <a:cs typeface="Arial" charset="0"/>
              </a:rPr>
              <a:t>MTA Capital Construction</a:t>
            </a:r>
          </a:p>
        </p:txBody>
      </p:sp>
      <p:sp>
        <p:nvSpPr>
          <p:cNvPr id="3" name="Slide Number Placeholder 5"/>
          <p:cNvSpPr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EE3083-3A8D-4A08-96A1-6B831C96B49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a.inf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MTA Capital Construction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87A1-6917-4E26-80FA-49E4675F796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  <p:pic>
        <p:nvPicPr>
          <p:cNvPr id="6" name="Picture 8" descr="pptbkgrdsshift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8776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38374" y="1326863"/>
            <a:ext cx="62007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NEW YORK BUILDING CONGRESS MEETING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/>
            </a:r>
            <a:br>
              <a:rPr lang="en-US" sz="4000" b="1" i="1" dirty="0">
                <a:solidFill>
                  <a:schemeClr val="bg1"/>
                </a:solidFill>
              </a:rPr>
            </a:b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</a:rPr>
              <a:t>NOVEMBER 13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>,</a:t>
            </a:r>
            <a:r>
              <a:rPr lang="en-US" sz="4000" b="1" dirty="0" smtClean="0">
                <a:solidFill>
                  <a:schemeClr val="bg1"/>
                </a:solidFill>
              </a:rPr>
              <a:t> 2014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0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15325" cy="1143000"/>
          </a:xfrm>
        </p:spPr>
        <p:txBody>
          <a:bodyPr/>
          <a:lstStyle/>
          <a:p>
            <a:r>
              <a:rPr lang="en-US" sz="2400" dirty="0"/>
              <a:t>Where Can I find Information on </a:t>
            </a:r>
            <a:r>
              <a:rPr lang="en-US" sz="2400" dirty="0" smtClean="0"/>
              <a:t>Available Solicitations?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MTACC </a:t>
            </a:r>
            <a:r>
              <a:rPr lang="en-US" sz="2400" dirty="0"/>
              <a:t>solicitations that require advertisement are advertised </a:t>
            </a:r>
            <a:r>
              <a:rPr lang="en-US" sz="2400" dirty="0" smtClean="0"/>
              <a:t>on the MTA Website (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www.mta.info</a:t>
            </a:r>
            <a:r>
              <a:rPr lang="en-US" sz="2400" dirty="0" smtClean="0"/>
              <a:t>), in </a:t>
            </a:r>
            <a:r>
              <a:rPr lang="en-US" sz="2400" dirty="0"/>
              <a:t>the New York Post (usually Thursday </a:t>
            </a:r>
            <a:r>
              <a:rPr lang="en-US" sz="2400" dirty="0" smtClean="0"/>
              <a:t>edition), New </a:t>
            </a:r>
            <a:r>
              <a:rPr lang="en-US" sz="2400" dirty="0"/>
              <a:t>York State Contract </a:t>
            </a:r>
            <a:r>
              <a:rPr lang="en-US" sz="2400" dirty="0" smtClean="0"/>
              <a:t>Reporter and Engineering News Record.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MTA Capital Construction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87A1-6917-4E26-80FA-49E4675F796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038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26"/>
            <a:ext cx="9144000" cy="585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769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MTA Capital Construction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A75B0-13B7-4B21-A0C2-DB51A3408FF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305485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UPCOMING MTA CAPITAL CONSTRUCTION SOLICITATIONS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86000" y="2745736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dirty="0">
                <a:cs typeface="Arial" charset="0"/>
              </a:rPr>
              <a:t>Presented by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dirty="0">
                <a:cs typeface="Arial" charset="0"/>
              </a:rPr>
              <a:t>David K. Cannon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dirty="0">
                <a:cs typeface="Arial" charset="0"/>
              </a:rPr>
              <a:t>Sr. Director and Chief Procurement Officer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dirty="0">
                <a:cs typeface="Arial" charset="0"/>
              </a:rPr>
              <a:t>Law and Procurement Department</a:t>
            </a:r>
          </a:p>
        </p:txBody>
      </p:sp>
    </p:spTree>
    <p:extLst>
      <p:ext uri="{BB962C8B-B14F-4D97-AF65-F5344CB8AC3E}">
        <p14:creationId xmlns:p14="http://schemas.microsoft.com/office/powerpoint/2010/main" xmlns="" val="18152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2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/>
              <a:t>FORECAST </a:t>
            </a:r>
            <a:r>
              <a:rPr lang="en-US" sz="2400" u="sng" dirty="0" smtClean="0"/>
              <a:t>SOLICITATION SCHEDULE </a:t>
            </a:r>
            <a:r>
              <a:rPr lang="en-US" sz="2400" u="sng" dirty="0"/>
              <a:t/>
            </a:r>
            <a:br>
              <a:rPr lang="en-US" sz="2400" u="sng" dirty="0"/>
            </a:br>
            <a:r>
              <a:rPr lang="en-US" sz="2400" u="sng" dirty="0" smtClean="0"/>
              <a:t>2015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4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593725" y="1495424"/>
            <a:ext cx="8369300" cy="4306889"/>
          </a:xfrm>
        </p:spPr>
        <p:txBody>
          <a:bodyPr/>
          <a:lstStyle/>
          <a:p>
            <a:pPr marL="0" indent="0" algn="just">
              <a:buNone/>
            </a:pPr>
            <a:r>
              <a:rPr lang="en-US" sz="1400" dirty="0" smtClean="0"/>
              <a:t>	CM007</a:t>
            </a:r>
            <a:r>
              <a:rPr lang="en-US" sz="1400" dirty="0"/>
              <a:t>	Manhattan GCT Caverns, ESA Project</a:t>
            </a:r>
          </a:p>
          <a:p>
            <a:pPr marL="0" indent="0" algn="just">
              <a:buNone/>
            </a:pPr>
            <a:r>
              <a:rPr lang="en-US" sz="1400" dirty="0"/>
              <a:t>			</a:t>
            </a:r>
            <a:r>
              <a:rPr lang="en-US" sz="1400" dirty="0" smtClean="0"/>
              <a:t>Contract </a:t>
            </a:r>
            <a:r>
              <a:rPr lang="en-US" sz="1400" dirty="0"/>
              <a:t>Range:				 	Over $100M	 			</a:t>
            </a:r>
          </a:p>
          <a:p>
            <a:pPr marL="0" indent="0" algn="just">
              <a:buNone/>
            </a:pPr>
            <a:r>
              <a:rPr lang="en-US" sz="1400" dirty="0"/>
              <a:t>			 Anticipated Solicitation Release :		January 2015</a:t>
            </a:r>
            <a:endParaRPr lang="en-US" sz="2700" b="1" dirty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n-US" sz="1400" dirty="0"/>
              <a:t>			Contract Duration				40 </a:t>
            </a:r>
            <a:r>
              <a:rPr lang="en-US" sz="1400" dirty="0" smtClean="0"/>
              <a:t>Months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dirty="0" smtClean="0"/>
              <a:t>	CH057	Harold Structures – Part 3A, Westbound Bypass and D Approach Tunnel, ESA Project</a:t>
            </a:r>
            <a:endParaRPr lang="en-US" sz="1400" dirty="0"/>
          </a:p>
          <a:p>
            <a:pPr marL="0" indent="0" algn="just">
              <a:buNone/>
            </a:pPr>
            <a:r>
              <a:rPr lang="en-US" sz="1400" dirty="0" smtClean="0"/>
              <a:t>			Contract </a:t>
            </a:r>
            <a:r>
              <a:rPr lang="en-US" sz="1400" dirty="0"/>
              <a:t>Range:				</a:t>
            </a:r>
            <a:r>
              <a:rPr lang="en-US" sz="1400" dirty="0" smtClean="0"/>
              <a:t>	$</a:t>
            </a:r>
            <a:r>
              <a:rPr lang="en-US" sz="1400" i="1" dirty="0" smtClean="0"/>
              <a:t>50M - $100M	</a:t>
            </a:r>
            <a:r>
              <a:rPr lang="en-US" sz="1400" i="1" dirty="0"/>
              <a:t>			</a:t>
            </a:r>
            <a:endParaRPr lang="en-US" sz="1400" i="1" dirty="0" smtClean="0"/>
          </a:p>
          <a:p>
            <a:pPr marL="0" indent="0" algn="just">
              <a:buNone/>
            </a:pPr>
            <a:r>
              <a:rPr lang="en-US" sz="1400" i="1" dirty="0"/>
              <a:t>	</a:t>
            </a:r>
            <a:r>
              <a:rPr lang="en-US" sz="1400" i="1" dirty="0" smtClean="0"/>
              <a:t>		</a:t>
            </a:r>
            <a:r>
              <a:rPr lang="en-US" sz="1400" i="1" dirty="0"/>
              <a:t> Anticipated Solicitation Release </a:t>
            </a:r>
            <a:r>
              <a:rPr lang="en-US" sz="1400" i="1" dirty="0" smtClean="0"/>
              <a:t>:</a:t>
            </a:r>
            <a:r>
              <a:rPr lang="en-US" sz="1400" i="1" dirty="0"/>
              <a:t>		</a:t>
            </a:r>
            <a:r>
              <a:rPr lang="en-US" sz="1400" i="1" dirty="0" smtClean="0"/>
              <a:t>January 2015</a:t>
            </a:r>
            <a:endParaRPr lang="en-US" sz="1400" i="1" dirty="0"/>
          </a:p>
          <a:p>
            <a:pPr marL="0" indent="0" algn="just">
              <a:buNone/>
            </a:pPr>
            <a:r>
              <a:rPr lang="en-US" sz="1400" dirty="0" smtClean="0"/>
              <a:t>			Contract </a:t>
            </a:r>
            <a:r>
              <a:rPr lang="en-US" sz="1400" dirty="0"/>
              <a:t>Duration				</a:t>
            </a:r>
            <a:r>
              <a:rPr lang="en-US" sz="1400" dirty="0" smtClean="0"/>
              <a:t>24 </a:t>
            </a:r>
            <a:r>
              <a:rPr lang="en-US" sz="1400" dirty="0"/>
              <a:t>Months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dirty="0" smtClean="0"/>
              <a:t>	CH058	Harold </a:t>
            </a:r>
            <a:r>
              <a:rPr lang="en-US" sz="1400" dirty="0"/>
              <a:t>Structures – Part </a:t>
            </a:r>
            <a:r>
              <a:rPr lang="en-US" sz="1400" dirty="0" smtClean="0"/>
              <a:t>3B, </a:t>
            </a:r>
            <a:r>
              <a:rPr lang="en-US" sz="1400" dirty="0"/>
              <a:t>Eastbound </a:t>
            </a:r>
            <a:r>
              <a:rPr lang="en-US" sz="1400" dirty="0" smtClean="0"/>
              <a:t>Reroute </a:t>
            </a:r>
            <a:r>
              <a:rPr lang="en-US" sz="1400" dirty="0"/>
              <a:t>and D Approach Tunnel, </a:t>
            </a:r>
            <a:r>
              <a:rPr lang="en-US" sz="1400" dirty="0" smtClean="0"/>
              <a:t>ESA Project</a:t>
            </a:r>
            <a:endParaRPr lang="en-US" sz="1400" dirty="0"/>
          </a:p>
          <a:p>
            <a:pPr marL="0" indent="0" algn="just">
              <a:buNone/>
            </a:pPr>
            <a:r>
              <a:rPr lang="en-US" sz="1400" dirty="0"/>
              <a:t>			Contract Range:				 </a:t>
            </a:r>
            <a:r>
              <a:rPr lang="en-US" sz="1400" dirty="0" smtClean="0"/>
              <a:t>	Over </a:t>
            </a:r>
            <a:r>
              <a:rPr lang="en-US" sz="1400" dirty="0"/>
              <a:t>$100M	 			</a:t>
            </a:r>
          </a:p>
          <a:p>
            <a:pPr marL="0" indent="0" algn="just">
              <a:buNone/>
            </a:pPr>
            <a:r>
              <a:rPr lang="en-US" sz="1400" dirty="0"/>
              <a:t>			 Anticipated Solicitation Release :		</a:t>
            </a:r>
            <a:r>
              <a:rPr lang="en-US" sz="1400" dirty="0" smtClean="0"/>
              <a:t>September 2015</a:t>
            </a:r>
            <a:endParaRPr lang="en-US" sz="2700" b="1" dirty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n-US" sz="1400" dirty="0" smtClean="0"/>
              <a:t>			Contract </a:t>
            </a:r>
            <a:r>
              <a:rPr lang="en-US" sz="1400" dirty="0"/>
              <a:t>Duration				</a:t>
            </a:r>
            <a:r>
              <a:rPr lang="en-US" sz="1400" dirty="0" smtClean="0"/>
              <a:t>40 </a:t>
            </a:r>
            <a:r>
              <a:rPr lang="en-US" sz="1400" dirty="0"/>
              <a:t>Months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1728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CH057</a:t>
            </a:r>
            <a:br>
              <a:rPr lang="en-US" sz="2000" dirty="0" smtClean="0"/>
            </a:br>
            <a:r>
              <a:rPr lang="en-US" sz="2000" dirty="0" smtClean="0"/>
              <a:t>Harold Structures – Part 3A</a:t>
            </a:r>
            <a:br>
              <a:rPr lang="en-US" sz="2000" dirty="0" smtClean="0"/>
            </a:br>
            <a:r>
              <a:rPr lang="en-US" sz="2000" dirty="0" smtClean="0"/>
              <a:t>Eastbound Bypass and D Approach Tunnel</a:t>
            </a:r>
            <a:br>
              <a:rPr lang="en-US" sz="2000" dirty="0" smtClean="0"/>
            </a:br>
            <a:r>
              <a:rPr lang="en-US" sz="2000" dirty="0" smtClean="0"/>
              <a:t>East Side Access Project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u="sng" dirty="0"/>
              <a:t>Scope of Work</a:t>
            </a:r>
          </a:p>
          <a:p>
            <a:pPr marL="0" indent="0" algn="just">
              <a:buNone/>
            </a:pPr>
            <a:r>
              <a:rPr lang="en-US" sz="2000" dirty="0" smtClean="0"/>
              <a:t>This Contract is for earth </a:t>
            </a:r>
            <a:r>
              <a:rPr lang="en-US" sz="2000" dirty="0"/>
              <a:t>and site work, utility relocations, track realignment, drainage, hazardous material abatement, demolition of existing structures and construction of new heavy civil structures within the LIRR Harold </a:t>
            </a:r>
            <a:r>
              <a:rPr lang="en-US" sz="2000" dirty="0" smtClean="0"/>
              <a:t>Interlocking </a:t>
            </a:r>
            <a:r>
              <a:rPr lang="en-US" sz="2000" dirty="0"/>
              <a:t>located in Queens. The major scope elements </a:t>
            </a:r>
            <a:r>
              <a:rPr lang="en-US" sz="2000" dirty="0" smtClean="0"/>
              <a:t>include: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Construction </a:t>
            </a:r>
            <a:r>
              <a:rPr lang="en-US" sz="2000" dirty="0"/>
              <a:t>of the new Mainline </a:t>
            </a:r>
            <a:r>
              <a:rPr lang="en-US" sz="2000" dirty="0" smtClean="0"/>
              <a:t>48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Street Bridge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Installation of Retaining Walls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Construction of the loop box structure extension and retaining wall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Construction of the Tunnel D Pit and Approach Structure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Construction of Catenary Structures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Installation </a:t>
            </a:r>
            <a:r>
              <a:rPr lang="en-US" sz="2000" dirty="0"/>
              <a:t>of monitoring devices for existing structures and ground </a:t>
            </a:r>
            <a:r>
              <a:rPr lang="en-US" sz="2000" dirty="0" smtClean="0"/>
              <a:t>conditions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MTA Capital Construction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87A1-6917-4E26-80FA-49E4675F79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47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CM007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GCT Caverns</a:t>
            </a:r>
            <a:br>
              <a:rPr lang="en-US" sz="2000" dirty="0" smtClean="0"/>
            </a:br>
            <a:r>
              <a:rPr lang="en-US" sz="2000" dirty="0" smtClean="0"/>
              <a:t>East Side Access Project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800" b="1" u="sng" dirty="0"/>
              <a:t>Scope of Work</a:t>
            </a:r>
          </a:p>
          <a:p>
            <a:pPr marL="0" indent="0">
              <a:buNone/>
            </a:pPr>
            <a:r>
              <a:rPr lang="en-US" sz="1800" dirty="0"/>
              <a:t>This Contract shall be responsible for the construction of final concrete structures and tunnel linings in the new LIRR Grand Central Terminal Caverns. The </a:t>
            </a:r>
            <a:r>
              <a:rPr lang="en-US" sz="1800" dirty="0" smtClean="0"/>
              <a:t>major scope elements include 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Construction of the new LIRR GCT Concourse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Intermodal </a:t>
            </a:r>
            <a:r>
              <a:rPr lang="en-US" sz="1800" dirty="0"/>
              <a:t>Connections and Interfaces with MNR’s GCT including dining concourse, 45</a:t>
            </a:r>
            <a:r>
              <a:rPr lang="en-US" sz="1800" baseline="30000" dirty="0"/>
              <a:t>th</a:t>
            </a:r>
            <a:r>
              <a:rPr lang="en-US" sz="1800" dirty="0"/>
              <a:t> street cross passageway, 47</a:t>
            </a:r>
            <a:r>
              <a:rPr lang="en-US" sz="1800" baseline="30000" dirty="0"/>
              <a:t>th</a:t>
            </a:r>
            <a:r>
              <a:rPr lang="en-US" sz="1800" dirty="0"/>
              <a:t> street cross </a:t>
            </a:r>
            <a:r>
              <a:rPr lang="en-US" sz="1800" dirty="0" smtClean="0"/>
              <a:t>passageway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44</a:t>
            </a:r>
            <a:r>
              <a:rPr lang="en-US" sz="1800" baseline="30000" dirty="0"/>
              <a:t>th</a:t>
            </a:r>
            <a:r>
              <a:rPr lang="en-US" sz="1800" dirty="0"/>
              <a:t> Street Ventilation Facility and 50</a:t>
            </a:r>
            <a:r>
              <a:rPr lang="en-US" sz="1800" baseline="30000" dirty="0"/>
              <a:t>th</a:t>
            </a:r>
            <a:r>
              <a:rPr lang="en-US" sz="1800" dirty="0"/>
              <a:t> Street Ventilation Facility </a:t>
            </a:r>
            <a:r>
              <a:rPr lang="en-US" sz="1800" dirty="0" smtClean="0"/>
              <a:t>Fit-Out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Installation of elevators and escalators using the designated VM014 </a:t>
            </a:r>
            <a:r>
              <a:rPr lang="en-US" sz="1800" dirty="0" smtClean="0"/>
              <a:t>subcontractor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ocal </a:t>
            </a:r>
            <a:r>
              <a:rPr lang="en-US" sz="1800" dirty="0"/>
              <a:t>station testing of GCT concourse and </a:t>
            </a:r>
            <a:r>
              <a:rPr lang="en-US" sz="1800" dirty="0" smtClean="0"/>
              <a:t>caverns</a:t>
            </a:r>
            <a:endParaRPr lang="en-US" sz="1800" dirty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MTA Capital Construction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87A1-6917-4E26-80FA-49E4675F79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45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CH058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Harold Structures – Part </a:t>
            </a:r>
            <a:r>
              <a:rPr lang="en-US" sz="2000" dirty="0" smtClean="0"/>
              <a:t>3B</a:t>
            </a:r>
            <a:br>
              <a:rPr lang="en-US" sz="2000" dirty="0" smtClean="0"/>
            </a:br>
            <a:r>
              <a:rPr lang="en-US" sz="2000" dirty="0" smtClean="0"/>
              <a:t>Eastbound </a:t>
            </a:r>
            <a:r>
              <a:rPr lang="en-US" sz="2000" dirty="0"/>
              <a:t>Bypass and D Approach </a:t>
            </a:r>
            <a:r>
              <a:rPr lang="en-US" sz="2000" dirty="0" smtClean="0"/>
              <a:t>Tunnel</a:t>
            </a:r>
            <a:br>
              <a:rPr lang="en-US" sz="2000" dirty="0" smtClean="0"/>
            </a:br>
            <a:r>
              <a:rPr lang="en-US" sz="2000" dirty="0" smtClean="0"/>
              <a:t>East </a:t>
            </a:r>
            <a:r>
              <a:rPr lang="en-US" sz="2000" dirty="0"/>
              <a:t>Side Access Project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b="1" u="sng" dirty="0"/>
              <a:t>Scope of Work</a:t>
            </a:r>
          </a:p>
          <a:p>
            <a:pPr marL="0" indent="0" algn="just">
              <a:buNone/>
            </a:pPr>
            <a:r>
              <a:rPr lang="en-US" sz="1800" dirty="0" smtClean="0"/>
              <a:t>Earth </a:t>
            </a:r>
            <a:r>
              <a:rPr lang="en-US" sz="1800" dirty="0"/>
              <a:t>and site work, utility relocations, track realignment, drainage, hazardous material abatement, demolition of existing structures and construction of new heavy civil structures within the LIRR Harold </a:t>
            </a:r>
            <a:r>
              <a:rPr lang="en-US" sz="1800" dirty="0" smtClean="0"/>
              <a:t>Interlocking </a:t>
            </a:r>
            <a:r>
              <a:rPr lang="en-US" sz="1800" dirty="0"/>
              <a:t>located in Queens. The major scope elements </a:t>
            </a:r>
            <a:r>
              <a:rPr lang="en-US" sz="1800" dirty="0" smtClean="0"/>
              <a:t>include:</a:t>
            </a:r>
            <a:endParaRPr lang="en-US" sz="1800" dirty="0"/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Hazardous material abatement, demolition and removal of an existing Substation</a:t>
            </a:r>
            <a:endParaRPr lang="en-US" sz="1800" dirty="0"/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Construction of </a:t>
            </a:r>
            <a:r>
              <a:rPr lang="en-US" sz="1800" dirty="0"/>
              <a:t>a new underground East Bound By-pass Tunnel and approach structures for the new B/C and D </a:t>
            </a:r>
            <a:r>
              <a:rPr lang="en-US" sz="1800" dirty="0" smtClean="0"/>
              <a:t>Tunnels</a:t>
            </a:r>
            <a:endParaRPr lang="en-US" sz="1800" dirty="0"/>
          </a:p>
          <a:p>
            <a:pPr lvl="1" algn="just">
              <a:buFont typeface="Arial" pitchFamily="34" charset="0"/>
              <a:buChar char="•"/>
            </a:pPr>
            <a:r>
              <a:rPr lang="en-US" sz="1800" dirty="0"/>
              <a:t>Extension of </a:t>
            </a:r>
            <a:r>
              <a:rPr lang="en-US" sz="1800" dirty="0" smtClean="0"/>
              <a:t>existing </a:t>
            </a:r>
            <a:r>
              <a:rPr lang="en-US" sz="1800" dirty="0"/>
              <a:t>bridges and underpass </a:t>
            </a:r>
            <a:r>
              <a:rPr lang="en-US" sz="1800" dirty="0" smtClean="0"/>
              <a:t>structures</a:t>
            </a:r>
            <a:endParaRPr lang="en-US" sz="1800" dirty="0"/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Installation of new </a:t>
            </a:r>
            <a:r>
              <a:rPr lang="en-US" sz="1800" dirty="0"/>
              <a:t>retaining walls, catenary/utility tower foundations and poles, access roads, </a:t>
            </a:r>
            <a:r>
              <a:rPr lang="en-US" sz="1800" dirty="0" smtClean="0"/>
              <a:t>and demolition </a:t>
            </a:r>
            <a:r>
              <a:rPr lang="en-US" sz="1800" dirty="0"/>
              <a:t>and removal of abandoned utility </a:t>
            </a:r>
            <a:r>
              <a:rPr lang="en-US" sz="1800" dirty="0" smtClean="0"/>
              <a:t>structures</a:t>
            </a:r>
            <a:endParaRPr lang="en-US" sz="1800" dirty="0"/>
          </a:p>
          <a:p>
            <a:pPr lvl="1" algn="just">
              <a:buFont typeface="Arial" pitchFamily="34" charset="0"/>
              <a:buChar char="•"/>
            </a:pPr>
            <a:r>
              <a:rPr lang="en-US" sz="1800" dirty="0"/>
              <a:t>N</a:t>
            </a:r>
            <a:r>
              <a:rPr lang="en-US" sz="1800" dirty="0" smtClean="0"/>
              <a:t>ew </a:t>
            </a:r>
            <a:r>
              <a:rPr lang="en-US" sz="1800" dirty="0"/>
              <a:t>track structures shall include the installation of direct fixation track, traction power, lighting, stand pipe and fire protection </a:t>
            </a:r>
            <a:r>
              <a:rPr lang="en-US" sz="1800" dirty="0" smtClean="0"/>
              <a:t>systems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MTA Capital Construction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87A1-6917-4E26-80FA-49E4675F79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96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CM007 GCT Caverns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4525963"/>
          </a:xfrm>
        </p:spPr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Work was originally part of Contract CM012R which was split into several packages.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This is the last of the CM012R work.</a:t>
            </a:r>
            <a:endParaRPr lang="en-US" sz="1800" dirty="0"/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Several Contractor Outreach Sessions were held.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Based on industry input, several changes were made to the design</a:t>
            </a:r>
            <a:endParaRPr lang="en-US" sz="1800" dirty="0"/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The August 7, 2014 Outreach Presentation which provided an overview of the Contract and the revisions is available through a link on the MTACC Procurement Page at</a:t>
            </a:r>
          </a:p>
          <a:p>
            <a:pPr marL="457200" lvl="1" indent="0" algn="just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</a:p>
          <a:p>
            <a:pPr marL="457200" lvl="1" indent="0" algn="just">
              <a:buNone/>
            </a:pPr>
            <a:r>
              <a:rPr lang="en-US" sz="1800" dirty="0"/>
              <a:t>	</a:t>
            </a:r>
            <a:r>
              <a:rPr lang="en-US" sz="1800" dirty="0" smtClean="0"/>
              <a:t> </a:t>
            </a:r>
            <a:r>
              <a:rPr lang="en-US" sz="1800" dirty="0"/>
              <a:t>http://web.mta.info/capconstr/procurement/cc_solicitations.htm</a:t>
            </a:r>
            <a:endParaRPr lang="en-US" sz="1800" dirty="0" smtClean="0"/>
          </a:p>
          <a:p>
            <a:pPr lvl="1" algn="just">
              <a:buFont typeface="Arial" pitchFamily="34" charset="0"/>
              <a:buChar char="•"/>
            </a:pPr>
            <a:endParaRPr lang="en-US" sz="1800" dirty="0"/>
          </a:p>
          <a:p>
            <a:pPr lvl="1" algn="just">
              <a:buFont typeface="Arial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MTA Capital Construction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87A1-6917-4E26-80FA-49E4675F7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4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082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2015 – 2019 Proposed Capital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18393"/>
          </a:xfrm>
        </p:spPr>
        <p:txBody>
          <a:bodyPr/>
          <a:lstStyle/>
          <a:p>
            <a:pPr marL="0" lvl="1" indent="0" algn="just">
              <a:buNone/>
            </a:pPr>
            <a:r>
              <a:rPr lang="en-US" sz="1800" b="1" dirty="0"/>
              <a:t>East Side Access - $2.572B</a:t>
            </a:r>
          </a:p>
          <a:p>
            <a:pPr marL="0" indent="0" algn="just">
              <a:buNone/>
            </a:pPr>
            <a:endParaRPr lang="en-US" sz="1600" dirty="0" smtClean="0"/>
          </a:p>
          <a:p>
            <a:pPr marL="0" indent="0" algn="just">
              <a:buNone/>
            </a:pPr>
            <a:r>
              <a:rPr lang="en-US" sz="1600" dirty="0" smtClean="0"/>
              <a:t>The proposed 2015-2019 Capital Program will complete the construction of ESA to enable revenue service by December </a:t>
            </a:r>
            <a:r>
              <a:rPr lang="en-US" sz="1600" dirty="0"/>
              <a:t>2022. Elements of project management, design, construction management, and insurance necessary </a:t>
            </a:r>
            <a:r>
              <a:rPr lang="en-US" sz="1600" dirty="0" smtClean="0"/>
              <a:t>to support </a:t>
            </a:r>
            <a:r>
              <a:rPr lang="en-US" sz="1600" dirty="0"/>
              <a:t>construction as well as support to testing and commissioning are also funded. The program includes </a:t>
            </a:r>
            <a:r>
              <a:rPr lang="en-US" sz="1600" dirty="0" smtClean="0"/>
              <a:t>the following </a:t>
            </a:r>
            <a:r>
              <a:rPr lang="en-US" sz="1600" dirty="0"/>
              <a:t>major construction elements:</a:t>
            </a:r>
          </a:p>
          <a:p>
            <a:pPr marL="0" indent="0">
              <a:buNone/>
            </a:pPr>
            <a:r>
              <a:rPr lang="en-US" sz="1600" dirty="0" smtClean="0"/>
              <a:t>	• Construction </a:t>
            </a:r>
            <a:r>
              <a:rPr lang="en-US" sz="1600" dirty="0"/>
              <a:t>of Manhattan Caverns.</a:t>
            </a:r>
          </a:p>
          <a:p>
            <a:pPr marL="0" indent="0">
              <a:buNone/>
            </a:pPr>
            <a:r>
              <a:rPr lang="en-US" sz="1600" dirty="0" smtClean="0"/>
              <a:t>	• </a:t>
            </a:r>
            <a:r>
              <a:rPr lang="en-US" sz="1600" dirty="0"/>
              <a:t>Reconfiguration of the Harold Interlocking and yard lead.</a:t>
            </a:r>
          </a:p>
          <a:p>
            <a:pPr marL="0" indent="0">
              <a:buNone/>
            </a:pPr>
            <a:r>
              <a:rPr lang="en-US" sz="1600" dirty="0" smtClean="0"/>
              <a:t>	• </a:t>
            </a:r>
            <a:r>
              <a:rPr lang="en-US" sz="1600" dirty="0"/>
              <a:t>Construction of a mid-day storage yard in Queens for rolling stock.</a:t>
            </a:r>
          </a:p>
          <a:p>
            <a:pPr marL="0" indent="0">
              <a:buNone/>
            </a:pPr>
            <a:r>
              <a:rPr lang="en-US" sz="1600" dirty="0" smtClean="0"/>
              <a:t>	• Construction </a:t>
            </a:r>
            <a:r>
              <a:rPr lang="en-US" sz="1600" dirty="0"/>
              <a:t>of a new entrance for LIRR customers at Grand Central Terminal.</a:t>
            </a:r>
          </a:p>
          <a:p>
            <a:pPr marL="0" indent="0">
              <a:buNone/>
            </a:pPr>
            <a:r>
              <a:rPr lang="en-US" sz="1600" dirty="0" smtClean="0"/>
              <a:t>	• </a:t>
            </a:r>
            <a:r>
              <a:rPr lang="en-US" sz="1600" dirty="0"/>
              <a:t>Procure, fabricate, install, test and commission communication, controls, security, </a:t>
            </a:r>
            <a:r>
              <a:rPr lang="en-US" sz="1600" dirty="0" smtClean="0"/>
              <a:t>	  fire </a:t>
            </a:r>
            <a:r>
              <a:rPr lang="en-US" sz="1600" dirty="0"/>
              <a:t>detection, </a:t>
            </a:r>
            <a:r>
              <a:rPr lang="en-US" sz="1600" dirty="0" smtClean="0"/>
              <a:t>tunnel.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• </a:t>
            </a:r>
            <a:r>
              <a:rPr lang="en-US" sz="1600" dirty="0"/>
              <a:t>Procurement and installation of traction power equipment.</a:t>
            </a:r>
          </a:p>
          <a:p>
            <a:pPr marL="0" indent="0">
              <a:buNone/>
            </a:pPr>
            <a:r>
              <a:rPr lang="en-US" sz="1600" dirty="0" smtClean="0"/>
              <a:t>	• </a:t>
            </a:r>
            <a:r>
              <a:rPr lang="en-US" sz="1600" dirty="0"/>
              <a:t>Procurement of electric rail cars for opening day</a:t>
            </a:r>
          </a:p>
          <a:p>
            <a:pPr lvl="1" algn="just">
              <a:buFont typeface="Arial" pitchFamily="34" charset="0"/>
              <a:buChar char="•"/>
            </a:pPr>
            <a:endParaRPr lang="en-US" sz="1600" dirty="0"/>
          </a:p>
          <a:p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MTA Capital Construction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87A1-6917-4E26-80FA-49E4675F7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7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274638"/>
            <a:ext cx="8168640" cy="898842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2015 – 2019 Proposed Capital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33633"/>
          </a:xfrm>
        </p:spPr>
        <p:txBody>
          <a:bodyPr/>
          <a:lstStyle/>
          <a:p>
            <a:pPr marL="0" lvl="1" indent="0">
              <a:buNone/>
            </a:pPr>
            <a:r>
              <a:rPr lang="en-US" sz="1800" b="1" dirty="0"/>
              <a:t>Second Avenue Subway (Phase II) - $</a:t>
            </a:r>
            <a:r>
              <a:rPr lang="en-US" sz="1800" b="1" dirty="0" smtClean="0"/>
              <a:t>1.535B</a:t>
            </a:r>
          </a:p>
          <a:p>
            <a:pPr marL="0" lvl="1" indent="0">
              <a:buNone/>
            </a:pPr>
            <a:endParaRPr lang="en-US" sz="1800" b="1" dirty="0"/>
          </a:p>
          <a:p>
            <a:pPr marL="0" lvl="1" indent="0">
              <a:buNone/>
            </a:pPr>
            <a:r>
              <a:rPr lang="en-US" sz="1600" dirty="0" smtClean="0"/>
              <a:t>The </a:t>
            </a:r>
            <a:r>
              <a:rPr lang="en-US" sz="1600" dirty="0"/>
              <a:t>proposed 2015-2019 Capital Program includes tunneling from the Phase 1 terminus north of 96th St. </a:t>
            </a:r>
            <a:r>
              <a:rPr lang="en-US" sz="1600" dirty="0" smtClean="0"/>
              <a:t>and Second </a:t>
            </a:r>
            <a:r>
              <a:rPr lang="en-US" sz="1600" dirty="0"/>
              <a:t>Avenue to 125th St. and 5th Avenue. All elements of project management, design, </a:t>
            </a:r>
            <a:r>
              <a:rPr lang="en-US" sz="1600" dirty="0" smtClean="0"/>
              <a:t>construction management</a:t>
            </a:r>
            <a:r>
              <a:rPr lang="en-US" sz="1600" dirty="0"/>
              <a:t>, insurance, and real estate necessary to support construction are also funded. The balance of </a:t>
            </a:r>
            <a:r>
              <a:rPr lang="en-US" sz="1600" dirty="0" smtClean="0"/>
              <a:t>the work </a:t>
            </a:r>
            <a:r>
              <a:rPr lang="en-US" sz="1600" dirty="0"/>
              <a:t>necessary for operation will be funded in future capital programs.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In </a:t>
            </a:r>
            <a:r>
              <a:rPr lang="en-US" sz="1600" dirty="0"/>
              <a:t>its entirety, SAS Phase 2 will complete the full project’s East Harlem segment. Its alignment will run under </a:t>
            </a:r>
            <a:r>
              <a:rPr lang="en-US" sz="1600" dirty="0" smtClean="0"/>
              <a:t>Second  Avenue </a:t>
            </a:r>
            <a:r>
              <a:rPr lang="en-US" sz="1600" dirty="0"/>
              <a:t>to 120th St., then will turn west along 125th St., crossing Lexington Avenue and ending at 5th Avenue </a:t>
            </a:r>
            <a:r>
              <a:rPr lang="en-US" sz="1600" dirty="0" smtClean="0"/>
              <a:t>to accommodate </a:t>
            </a:r>
            <a:r>
              <a:rPr lang="en-US" sz="1600" dirty="0"/>
              <a:t>storage tracks. SAS Phase 2 will utilize a tunnel section built in the 1970s from 110th St. to 120th </a:t>
            </a:r>
            <a:r>
              <a:rPr lang="en-US" sz="1600" dirty="0" err="1" smtClean="0"/>
              <a:t>St.and</a:t>
            </a:r>
            <a:r>
              <a:rPr lang="en-US" sz="1600" dirty="0" smtClean="0"/>
              <a:t> </a:t>
            </a:r>
            <a:r>
              <a:rPr lang="en-US" sz="1600" dirty="0"/>
              <a:t>will be outfitted with tracks and other essential equipment. Three new stations will also be constructed at </a:t>
            </a:r>
            <a:r>
              <a:rPr lang="en-US" sz="1600" dirty="0" smtClean="0"/>
              <a:t>125thSt</a:t>
            </a:r>
            <a:r>
              <a:rPr lang="en-US" sz="1600" dirty="0"/>
              <a:t>.,116th St., and 106th St.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The </a:t>
            </a:r>
            <a:r>
              <a:rPr lang="en-US" sz="1600" dirty="0"/>
              <a:t>completion of SAS Phase 2 will support two major objectives of the Second Avenue Subway Master </a:t>
            </a:r>
            <a:r>
              <a:rPr lang="en-US" sz="1600" dirty="0" smtClean="0"/>
              <a:t>Plan: alleviate </a:t>
            </a:r>
            <a:r>
              <a:rPr lang="en-US" sz="1600" dirty="0"/>
              <a:t>the passenger congestion of the Lexington Avenue Line and provide an intermodal connection with </a:t>
            </a:r>
            <a:r>
              <a:rPr lang="en-US" sz="1600" dirty="0" smtClean="0"/>
              <a:t>Metro-North </a:t>
            </a:r>
            <a:r>
              <a:rPr lang="en-US" sz="1600" dirty="0"/>
              <a:t>Railroad at the 125th St. and Park Avenue Station.</a:t>
            </a:r>
          </a:p>
          <a:p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MTA Capital Construction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87A1-6917-4E26-80FA-49E4675F7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3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777</Words>
  <Application>Microsoft Office PowerPoint</Application>
  <PresentationFormat>On-screen Show (4:3)</PresentationFormat>
  <Paragraphs>100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0</vt:lpstr>
      <vt:lpstr>Slide 1</vt:lpstr>
      <vt:lpstr>FORECAST SOLICITATION SCHEDULE  2015</vt:lpstr>
      <vt:lpstr>CH057 Harold Structures – Part 3A Eastbound Bypass and D Approach Tunnel East Side Access Project</vt:lpstr>
      <vt:lpstr>CM007 GCT Caverns East Side Access Project</vt:lpstr>
      <vt:lpstr>  CH058 Harold Structures – Part 3B Eastbound Bypass and D Approach Tunnel East Side Access Project </vt:lpstr>
      <vt:lpstr>  CM007 GCT Caverns </vt:lpstr>
      <vt:lpstr>  2015 – 2019 Proposed Capital Program </vt:lpstr>
      <vt:lpstr>  2015 – 2019 Proposed Capital Program </vt:lpstr>
      <vt:lpstr>Where Can I find Information on Available Solicitations?</vt:lpstr>
      <vt:lpstr>Slide 10</vt:lpstr>
    </vt:vector>
  </TitlesOfParts>
  <Company>MTA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Michaels</dc:creator>
  <cp:lastModifiedBy>Alanna</cp:lastModifiedBy>
  <cp:revision>95</cp:revision>
  <dcterms:created xsi:type="dcterms:W3CDTF">2012-02-07T21:28:48Z</dcterms:created>
  <dcterms:modified xsi:type="dcterms:W3CDTF">2014-11-12T21:56:29Z</dcterms:modified>
</cp:coreProperties>
</file>